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5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12192000" cy="6858000"/>
  <p:notesSz cx="6858000" cy="9144000"/>
  <p:embeddedFontLst>
    <p:embeddedFont>
      <p:font typeface="Arial Narrow" panose="020B0606020202030204" pitchFamily="34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Rockwell" panose="02060603020205020403" pitchFamily="18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gucrJD6jmmLDviHvl8vjKX60nr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7840E4-853B-4FC6-8CEF-4FB0D0770680}">
  <a:tblStyle styleId="{A27840E4-853B-4FC6-8CEF-4FB0D07706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customXml" Target="../customXml/item1.xml"/><Relationship Id="rId5" Type="http://schemas.openxmlformats.org/officeDocument/2006/relationships/slide" Target="slides/slide3.xml"/><Relationship Id="rId61" Type="http://schemas.openxmlformats.org/officeDocument/2006/relationships/font" Target="fonts/font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Relationship Id="rId70" Type="http://schemas.openxmlformats.org/officeDocument/2006/relationships/presProps" Target="presProps.xml"/><Relationship Id="rId75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ustomXml" Target="../customXml/item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64a38414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64a38414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d64a384149_0_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09eaeaa4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e09eaeaa4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6d58a4771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b6d58a4771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6d58a4771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b6d58a4771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6d58a4771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b6d58a4771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6d58a4771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b6d58a4771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09eaea9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09eaea9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e09eaea97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64a38414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d64a38414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dcae980d8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ddcae980d8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64a38414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d64a38414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64a384149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d64a38414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64a3841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64a3841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d64a38414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64a38414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d64a38414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64a39166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d64a39166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64a39166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d64a39166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64a384149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d64a384149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d64a3916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d64a3916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d64a391667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d64a391667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d64a391667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d64a391667_0_7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64a384149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d64a384149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d64a384149_0_2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64a384149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64a384149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d64a384149_0_3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d64a384149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d64a384149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d64a384149_0_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64a38414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d64a38414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d64a384149_0_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64a384149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d64a384149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d64a384149_0_3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64a384149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64a384149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d64a384149_0_3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d64a384149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d64a384149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d64a384149_0_4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d64a384149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d64a384149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d64a384149_0_4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dcae980d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dcae980d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ddcae980d8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dc40e750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dc40e750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dc40e750a0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dffe7efd6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dffe7efd6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dffe7efd65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dffe7efd6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dffe7efd6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dffe7efd65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dffe7efd6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dffe7efd6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gdffe7efd65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d64a384149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d64a384149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d64a384149_0_4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d64a384149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d64a384149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gd64a384149_0_4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dffe7efd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dffe7efd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dffe7efd6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dffe7efd6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dffe7efd6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gdffe7efd65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ffe7efd6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ffe7efd6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dffe7efd65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dffe7efd6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dffe7efd6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gdffe7efd65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dffe7efd6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dffe7efd6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gdffe7efd65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dffe7efd6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dffe7efd6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gdffe7efd65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ffe7efd6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dffe7efd6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dffe7efd65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ddcae980d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ddcae980d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ddcae980d8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ddcae980d8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ddcae980d8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gddcae980d8_1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64a384149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64a384149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d64a384149_0_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ddcae980d8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ddcae980d8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gddcae980d8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dcae980d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dcae980d8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gddcae980d8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ddcae980d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ddcae980d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ddcae980d8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64a384149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64a384149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d64a384149_0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64a38414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d64a38414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6d58a4771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b6d58a4771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6d58a4771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6d58a4771_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b6d58a4771_2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Arial Narrow"/>
              <a:buNone/>
              <a:defRPr sz="60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ftr" idx="11"/>
          </p:nvPr>
        </p:nvSpPr>
        <p:spPr>
          <a:xfrm>
            <a:off x="1914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ctrTitle"/>
          </p:nvPr>
        </p:nvSpPr>
        <p:spPr>
          <a:xfrm>
            <a:off x="4493940" y="1464158"/>
            <a:ext cx="6332681" cy="217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Arial Narrow"/>
              <a:buNone/>
              <a:defRPr sz="4400" b="1">
                <a:solidFill>
                  <a:srgbClr val="38562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ubTitle" idx="1"/>
          </p:nvPr>
        </p:nvSpPr>
        <p:spPr>
          <a:xfrm>
            <a:off x="4493940" y="3910567"/>
            <a:ext cx="6332681" cy="150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  <a:defRPr sz="2400" i="1">
                <a:solidFill>
                  <a:srgbClr val="5481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 Narrow"/>
              <a:buNone/>
              <a:defRPr sz="3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ftr" idx="11"/>
          </p:nvPr>
        </p:nvSpPr>
        <p:spPr>
          <a:xfrm>
            <a:off x="1914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 Narrow"/>
              <a:buNone/>
              <a:defRPr sz="3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1914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d64a384149_3_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Arial Narrow"/>
              <a:buNone/>
              <a:defRPr sz="60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d64a384149_3_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gd64a384149_3_6"/>
          <p:cNvSpPr txBox="1">
            <a:spLocks noGrp="1"/>
          </p:cNvSpPr>
          <p:nvPr>
            <p:ph type="ftr" idx="11"/>
          </p:nvPr>
        </p:nvSpPr>
        <p:spPr>
          <a:xfrm>
            <a:off x="1914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d64a384149_3_6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d64a384149_3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 Narrow"/>
              <a:buNone/>
              <a:defRPr sz="3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d64a384149_3_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d64a384149_3_11"/>
          <p:cNvSpPr txBox="1">
            <a:spLocks noGrp="1"/>
          </p:cNvSpPr>
          <p:nvPr>
            <p:ph type="ftr" idx="11"/>
          </p:nvPr>
        </p:nvSpPr>
        <p:spPr>
          <a:xfrm>
            <a:off x="1914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d64a384149_3_11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64a384149_3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 Narrow"/>
              <a:buNone/>
              <a:defRPr sz="3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d64a384149_3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gd64a384149_3_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gd64a384149_3_16"/>
          <p:cNvSpPr txBox="1">
            <a:spLocks noGrp="1"/>
          </p:cNvSpPr>
          <p:nvPr>
            <p:ph type="ftr" idx="11"/>
          </p:nvPr>
        </p:nvSpPr>
        <p:spPr>
          <a:xfrm>
            <a:off x="1914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d64a384149_3_16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d64a384149_3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d64a384149_3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d64a384149_3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gd64a384149_3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d64a384149_3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64a384149_0_223"/>
          <p:cNvSpPr txBox="1">
            <a:spLocks noGrp="1"/>
          </p:cNvSpPr>
          <p:nvPr>
            <p:ph type="ctrTitle"/>
          </p:nvPr>
        </p:nvSpPr>
        <p:spPr>
          <a:xfrm>
            <a:off x="4493940" y="1464158"/>
            <a:ext cx="6332700" cy="21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PROYECTO ESCUELAS DE VIDA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ge09eaeaa4e_0_8"/>
          <p:cNvGrpSpPr/>
          <p:nvPr/>
        </p:nvGrpSpPr>
        <p:grpSpPr>
          <a:xfrm>
            <a:off x="1538435" y="476672"/>
            <a:ext cx="8784900" cy="504000"/>
            <a:chOff x="0" y="0"/>
            <a:chExt cx="8784900" cy="504000"/>
          </a:xfrm>
        </p:grpSpPr>
        <p:sp>
          <p:nvSpPr>
            <p:cNvPr id="172" name="Google Shape;172;ge09eaeaa4e_0_8"/>
            <p:cNvSpPr/>
            <p:nvPr/>
          </p:nvSpPr>
          <p:spPr>
            <a:xfrm>
              <a:off x="0" y="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e09eaeaa4e_0_8"/>
            <p:cNvSpPr txBox="1"/>
            <p:nvPr/>
          </p:nvSpPr>
          <p:spPr>
            <a:xfrm>
              <a:off x="24597" y="2459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TIEMPO DE INGRESO DE LOS MIEMBROS DE LAS ASOCIACIONES DE USUARIOS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ge09eaeaa4e_0_8"/>
          <p:cNvSpPr txBox="1"/>
          <p:nvPr/>
        </p:nvSpPr>
        <p:spPr>
          <a:xfrm>
            <a:off x="3437875" y="1400750"/>
            <a:ext cx="4986000" cy="818100"/>
          </a:xfrm>
          <a:prstGeom prst="rect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CO" sz="1700">
                <a:solidFill>
                  <a:schemeClr val="dk1"/>
                </a:solidFill>
                <a:highlight>
                  <a:srgbClr val="FFFFFF"/>
                </a:highlight>
              </a:rPr>
              <a:t>Tiempo de ingresó a las Asociación de Usuarios de la ESE Centro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e09eaeaa4e_0_8" descr="Gráfico de respuestas de formularios. Título de la pregunta: ¿Cuánto tiempo hace que usted ingresó como miembro de la Asociación de Usuarios de la ESE Centro?. Número de respuestas: 15 respuestas."/>
          <p:cNvPicPr preferRelativeResize="0"/>
          <p:nvPr/>
        </p:nvPicPr>
        <p:blipFill rotWithShape="1">
          <a:blip r:embed="rId3">
            <a:alphaModFix/>
          </a:blip>
          <a:srcRect l="17262" t="29706" r="22168" b="5488"/>
          <a:stretch/>
        </p:blipFill>
        <p:spPr>
          <a:xfrm>
            <a:off x="2467126" y="2638925"/>
            <a:ext cx="6959775" cy="32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gb6d58a4771_2_57"/>
          <p:cNvGrpSpPr/>
          <p:nvPr/>
        </p:nvGrpSpPr>
        <p:grpSpPr>
          <a:xfrm>
            <a:off x="1538435" y="476672"/>
            <a:ext cx="8784900" cy="504000"/>
            <a:chOff x="0" y="0"/>
            <a:chExt cx="8784900" cy="504000"/>
          </a:xfrm>
        </p:grpSpPr>
        <p:sp>
          <p:nvSpPr>
            <p:cNvPr id="216" name="Google Shape;216;gb6d58a4771_2_57"/>
            <p:cNvSpPr/>
            <p:nvPr/>
          </p:nvSpPr>
          <p:spPr>
            <a:xfrm>
              <a:off x="0" y="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gb6d58a4771_2_57"/>
            <p:cNvSpPr txBox="1"/>
            <p:nvPr/>
          </p:nvSpPr>
          <p:spPr>
            <a:xfrm>
              <a:off x="24597" y="2459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ASPECTOS DEMOGRÁFICOS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Google Shape;218;gb6d58a4771_2_57" descr="Gráfico de respuestas de formularios. Título de la pregunta: ¿A qué género pertenece usted?. Número de respuestas: 15 respuestas."/>
          <p:cNvPicPr preferRelativeResize="0"/>
          <p:nvPr/>
        </p:nvPicPr>
        <p:blipFill rotWithShape="1">
          <a:blip r:embed="rId3">
            <a:alphaModFix/>
          </a:blip>
          <a:srcRect l="16411" t="20931" r="24975" b="6892"/>
          <a:stretch/>
        </p:blipFill>
        <p:spPr>
          <a:xfrm>
            <a:off x="435175" y="2517025"/>
            <a:ext cx="5341000" cy="35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b6d58a4771_2_57"/>
          <p:cNvSpPr txBox="1"/>
          <p:nvPr/>
        </p:nvSpPr>
        <p:spPr>
          <a:xfrm>
            <a:off x="612675" y="1453225"/>
            <a:ext cx="4986000" cy="714300"/>
          </a:xfrm>
          <a:prstGeom prst="rect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>
                <a:solidFill>
                  <a:schemeClr val="dk1"/>
                </a:solidFill>
              </a:rPr>
              <a:t>Género de los miembros de las Asociaciones de Usuarios.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b6d58a4771_2_57"/>
          <p:cNvSpPr txBox="1"/>
          <p:nvPr/>
        </p:nvSpPr>
        <p:spPr>
          <a:xfrm>
            <a:off x="6823350" y="1470725"/>
            <a:ext cx="4688700" cy="71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>
                <a:solidFill>
                  <a:schemeClr val="dk1"/>
                </a:solidFill>
              </a:rPr>
              <a:t>Rango de edad de los miembros de las Asociaciones de Usuarios.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b6d58a4771_2_57" descr="Gráfico de respuestas de formularios. Título de la pregunta: ¿Cuál es su rango de edad?. Número de respuestas: 15 respuestas."/>
          <p:cNvPicPr preferRelativeResize="0"/>
          <p:nvPr/>
        </p:nvPicPr>
        <p:blipFill rotWithShape="1">
          <a:blip r:embed="rId4">
            <a:alphaModFix/>
          </a:blip>
          <a:srcRect l="18446" t="25517" r="22431" b="8340"/>
          <a:stretch/>
        </p:blipFill>
        <p:spPr>
          <a:xfrm>
            <a:off x="6643350" y="2675075"/>
            <a:ext cx="5341000" cy="32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gb6d58a4771_2_74"/>
          <p:cNvGrpSpPr/>
          <p:nvPr/>
        </p:nvGrpSpPr>
        <p:grpSpPr>
          <a:xfrm>
            <a:off x="1538435" y="476672"/>
            <a:ext cx="8784900" cy="504000"/>
            <a:chOff x="0" y="0"/>
            <a:chExt cx="8784900" cy="504000"/>
          </a:xfrm>
        </p:grpSpPr>
        <p:sp>
          <p:nvSpPr>
            <p:cNvPr id="227" name="Google Shape;227;gb6d58a4771_2_74"/>
            <p:cNvSpPr/>
            <p:nvPr/>
          </p:nvSpPr>
          <p:spPr>
            <a:xfrm>
              <a:off x="0" y="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gb6d58a4771_2_74"/>
            <p:cNvSpPr txBox="1"/>
            <p:nvPr/>
          </p:nvSpPr>
          <p:spPr>
            <a:xfrm>
              <a:off x="24597" y="2459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ESTRATO SOCIOECONÓMICO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gb6d58a4771_2_74"/>
          <p:cNvSpPr txBox="1"/>
          <p:nvPr/>
        </p:nvSpPr>
        <p:spPr>
          <a:xfrm>
            <a:off x="2797050" y="1400750"/>
            <a:ext cx="6597900" cy="81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CO" sz="1700">
                <a:solidFill>
                  <a:schemeClr val="dk1"/>
                </a:solidFill>
              </a:rPr>
              <a:t>Distribución del estrato socioeconómico de los miembros de las Asociaciones de Usuarios.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b6d58a4771_2_74" descr="Gráfico de respuestas de formularios. Título de la pregunta: ¿A qué estrato social pertenece usted?. Número de respuestas: 15 respuestas."/>
          <p:cNvPicPr preferRelativeResize="0"/>
          <p:nvPr/>
        </p:nvPicPr>
        <p:blipFill rotWithShape="1">
          <a:blip r:embed="rId3">
            <a:alphaModFix/>
          </a:blip>
          <a:srcRect l="16201" t="26020" r="30955" b="5250"/>
          <a:stretch/>
        </p:blipFill>
        <p:spPr>
          <a:xfrm>
            <a:off x="2441100" y="2446475"/>
            <a:ext cx="7309800" cy="39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gb6d58a4771_2_86"/>
          <p:cNvGrpSpPr/>
          <p:nvPr/>
        </p:nvGrpSpPr>
        <p:grpSpPr>
          <a:xfrm>
            <a:off x="1538435" y="476672"/>
            <a:ext cx="8784900" cy="504000"/>
            <a:chOff x="0" y="0"/>
            <a:chExt cx="8784900" cy="504000"/>
          </a:xfrm>
        </p:grpSpPr>
        <p:sp>
          <p:nvSpPr>
            <p:cNvPr id="236" name="Google Shape;236;gb6d58a4771_2_86"/>
            <p:cNvSpPr/>
            <p:nvPr/>
          </p:nvSpPr>
          <p:spPr>
            <a:xfrm>
              <a:off x="0" y="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gb6d58a4771_2_86"/>
            <p:cNvSpPr txBox="1"/>
            <p:nvPr/>
          </p:nvSpPr>
          <p:spPr>
            <a:xfrm>
              <a:off x="24597" y="2459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ASPECTOS EDUCATIVOS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gb6d58a4771_2_86"/>
          <p:cNvSpPr txBox="1"/>
          <p:nvPr/>
        </p:nvSpPr>
        <p:spPr>
          <a:xfrm>
            <a:off x="3261625" y="1261538"/>
            <a:ext cx="5338500" cy="71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-CO" sz="1600">
                <a:solidFill>
                  <a:schemeClr val="dk1"/>
                </a:solidFill>
              </a:rPr>
              <a:t>Composición de los miembros de las Asociaciones de Usuarios por máximo nivel educativo avanzado</a:t>
            </a:r>
            <a:r>
              <a:rPr lang="es-CO" sz="1500">
                <a:solidFill>
                  <a:schemeClr val="dk1"/>
                </a:solidFill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b6d58a4771_2_86" descr="Gráfico de respuestas de formularios. Título de la pregunta: ¿Cuál es su nivel de escolaridad?. Número de respuestas: 15 respuestas."/>
          <p:cNvPicPr preferRelativeResize="0"/>
          <p:nvPr/>
        </p:nvPicPr>
        <p:blipFill rotWithShape="1">
          <a:blip r:embed="rId3">
            <a:alphaModFix/>
          </a:blip>
          <a:srcRect l="17766" t="22965" r="19117" b="6067"/>
          <a:stretch/>
        </p:blipFill>
        <p:spPr>
          <a:xfrm>
            <a:off x="2409013" y="2256714"/>
            <a:ext cx="7373975" cy="34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gb6d58a4771_2_96"/>
          <p:cNvGrpSpPr/>
          <p:nvPr/>
        </p:nvGrpSpPr>
        <p:grpSpPr>
          <a:xfrm>
            <a:off x="1538435" y="476672"/>
            <a:ext cx="8784900" cy="504000"/>
            <a:chOff x="0" y="0"/>
            <a:chExt cx="8784900" cy="504000"/>
          </a:xfrm>
        </p:grpSpPr>
        <p:sp>
          <p:nvSpPr>
            <p:cNvPr id="245" name="Google Shape;245;gb6d58a4771_2_96"/>
            <p:cNvSpPr/>
            <p:nvPr/>
          </p:nvSpPr>
          <p:spPr>
            <a:xfrm>
              <a:off x="0" y="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gb6d58a4771_2_96"/>
            <p:cNvSpPr txBox="1"/>
            <p:nvPr/>
          </p:nvSpPr>
          <p:spPr>
            <a:xfrm>
              <a:off x="24597" y="2459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ASPECTOS ECONÓMICOS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gb6d58a4771_2_96"/>
          <p:cNvSpPr txBox="1"/>
          <p:nvPr/>
        </p:nvSpPr>
        <p:spPr>
          <a:xfrm>
            <a:off x="277775" y="1371825"/>
            <a:ext cx="5425800" cy="681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-CO" sz="1500">
                <a:solidFill>
                  <a:schemeClr val="dk1"/>
                </a:solidFill>
              </a:rPr>
              <a:t>Composición de los miembros de las Asociaciones de Usuarios que </a:t>
            </a:r>
            <a:r>
              <a:rPr lang="es-CO" sz="1500">
                <a:solidFill>
                  <a:schemeClr val="dk1"/>
                </a:solidFill>
                <a:highlight>
                  <a:srgbClr val="FFFFFF"/>
                </a:highlight>
              </a:rPr>
              <a:t>se encuentran vinculados laboralmente.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b6d58a4771_2_96" descr="Gráfico de respuestas de formularios. Título de la pregunta: ¿Es usted cabeza de hogar?. Número de respuestas: 15 respuestas."/>
          <p:cNvPicPr preferRelativeResize="0"/>
          <p:nvPr/>
        </p:nvPicPr>
        <p:blipFill rotWithShape="1">
          <a:blip r:embed="rId3">
            <a:alphaModFix/>
          </a:blip>
          <a:srcRect l="15900" t="22390" r="26760" b="5635"/>
          <a:stretch/>
        </p:blipFill>
        <p:spPr>
          <a:xfrm>
            <a:off x="6502975" y="2300425"/>
            <a:ext cx="5568850" cy="40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b6d58a4771_2_96"/>
          <p:cNvSpPr txBox="1"/>
          <p:nvPr/>
        </p:nvSpPr>
        <p:spPr>
          <a:xfrm>
            <a:off x="6639475" y="1352538"/>
            <a:ext cx="4968600" cy="715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-CO" sz="1500" dirty="0">
                <a:solidFill>
                  <a:schemeClr val="dk1"/>
                </a:solidFill>
              </a:rPr>
              <a:t>Composición de los miembros de las Asociaciones de Usuarios que </a:t>
            </a:r>
            <a:r>
              <a:rPr lang="es-CO" sz="1500" dirty="0">
                <a:solidFill>
                  <a:schemeClr val="dk1"/>
                </a:solidFill>
                <a:highlight>
                  <a:srgbClr val="FFFFFF"/>
                </a:highlight>
              </a:rPr>
              <a:t>son cabeza de hogar.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b6d58a4771_2_96" descr="Gráfico de respuestas de formularios. Título de la pregunta: ¿Se encuentra vinculado laboralmente?. Número de respuestas: 15 respuestas."/>
          <p:cNvPicPr preferRelativeResize="0"/>
          <p:nvPr/>
        </p:nvPicPr>
        <p:blipFill rotWithShape="1">
          <a:blip r:embed="rId4">
            <a:alphaModFix/>
          </a:blip>
          <a:srcRect l="17768" t="23321" r="27186" b="7330"/>
          <a:stretch/>
        </p:blipFill>
        <p:spPr>
          <a:xfrm>
            <a:off x="396275" y="2361675"/>
            <a:ext cx="5307300" cy="39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09eaea97a_0_0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15</a:t>
            </a:fld>
            <a:endParaRPr/>
          </a:p>
        </p:txBody>
      </p:sp>
      <p:pic>
        <p:nvPicPr>
          <p:cNvPr id="257" name="Google Shape;257;ge09eaea97a_0_0"/>
          <p:cNvPicPr preferRelativeResize="0"/>
          <p:nvPr/>
        </p:nvPicPr>
        <p:blipFill rotWithShape="1">
          <a:blip r:embed="rId3">
            <a:alphaModFix/>
          </a:blip>
          <a:srcRect l="45893"/>
          <a:stretch/>
        </p:blipFill>
        <p:spPr>
          <a:xfrm>
            <a:off x="512275" y="2350200"/>
            <a:ext cx="3255475" cy="37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e09eaea97a_0_0"/>
          <p:cNvSpPr/>
          <p:nvPr/>
        </p:nvSpPr>
        <p:spPr>
          <a:xfrm>
            <a:off x="3963675" y="747250"/>
            <a:ext cx="7352100" cy="135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300" b="1" dirty="0">
                <a:solidFill>
                  <a:schemeClr val="dk1"/>
                </a:solidFill>
              </a:rPr>
              <a:t>¿Por qué diseñar el Proyecto Escuelas de Vida, de acuerdo a la situación problema?</a:t>
            </a:r>
            <a:endParaRPr dirty="0"/>
          </a:p>
        </p:txBody>
      </p:sp>
      <p:pic>
        <p:nvPicPr>
          <p:cNvPr id="259" name="Google Shape;259;ge09eaea97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2925" y="958475"/>
            <a:ext cx="1294175" cy="20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e09eaea97a_0_0"/>
          <p:cNvSpPr txBox="1"/>
          <p:nvPr/>
        </p:nvSpPr>
        <p:spPr>
          <a:xfrm>
            <a:off x="4020675" y="2567125"/>
            <a:ext cx="7238100" cy="3495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 dirty="0">
                <a:solidFill>
                  <a:schemeClr val="dk1"/>
                </a:solidFill>
              </a:rPr>
              <a:t>Actualmente no existe un programa de formación que permita capacitar a nuevos y antiguos miembros de la Asociación de Usuarios; lo que afecta el cumplimiento de la normatividad y la capacidad de los usuarios para desarrollar sus funciones de la mejor manera.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 dirty="0">
                <a:solidFill>
                  <a:schemeClr val="dk1"/>
                </a:solidFill>
              </a:rPr>
              <a:t>Los miembros de la Asociación de Usuarios, no cuentan con una cualificación que les permita estructurar y gestionar proyectos, lo que les impide impactar en las necesidades de la comunidad.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-CO" sz="1500" dirty="0">
                <a:solidFill>
                  <a:schemeClr val="dk1"/>
                </a:solidFill>
              </a:rPr>
              <a:t>Para ejercer un liderazgo social se requiere de competencias específicas, que permitan una mejor gestión de las Asociaciones en las comunidades que representan. </a:t>
            </a: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gd64a384149_0_73"/>
          <p:cNvGrpSpPr/>
          <p:nvPr/>
        </p:nvGrpSpPr>
        <p:grpSpPr>
          <a:xfrm>
            <a:off x="1538435" y="476672"/>
            <a:ext cx="8784900" cy="504000"/>
            <a:chOff x="0" y="0"/>
            <a:chExt cx="8784900" cy="504000"/>
          </a:xfrm>
        </p:grpSpPr>
        <p:sp>
          <p:nvSpPr>
            <p:cNvPr id="266" name="Google Shape;266;gd64a384149_0_73"/>
            <p:cNvSpPr/>
            <p:nvPr/>
          </p:nvSpPr>
          <p:spPr>
            <a:xfrm>
              <a:off x="0" y="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gd64a384149_0_73"/>
            <p:cNvSpPr txBox="1"/>
            <p:nvPr/>
          </p:nvSpPr>
          <p:spPr>
            <a:xfrm>
              <a:off x="24597" y="2459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ÁRBOL DE PROBLEMAS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gd64a384149_0_73"/>
          <p:cNvSpPr txBox="1"/>
          <p:nvPr/>
        </p:nvSpPr>
        <p:spPr>
          <a:xfrm>
            <a:off x="551384" y="1124744"/>
            <a:ext cx="107592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62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d64a384149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75" y="995725"/>
            <a:ext cx="10759201" cy="57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gddcae980d8_1_52"/>
          <p:cNvGrpSpPr/>
          <p:nvPr/>
        </p:nvGrpSpPr>
        <p:grpSpPr>
          <a:xfrm>
            <a:off x="1538435" y="476672"/>
            <a:ext cx="8784900" cy="504000"/>
            <a:chOff x="0" y="0"/>
            <a:chExt cx="8784900" cy="504000"/>
          </a:xfrm>
        </p:grpSpPr>
        <p:sp>
          <p:nvSpPr>
            <p:cNvPr id="275" name="Google Shape;275;gddcae980d8_1_52"/>
            <p:cNvSpPr/>
            <p:nvPr/>
          </p:nvSpPr>
          <p:spPr>
            <a:xfrm>
              <a:off x="0" y="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gddcae980d8_1_52"/>
            <p:cNvSpPr txBox="1"/>
            <p:nvPr/>
          </p:nvSpPr>
          <p:spPr>
            <a:xfrm>
              <a:off x="24597" y="2459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ÁRBOL DE OBJETIVOS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gddcae980d8_1_52"/>
          <p:cNvSpPr txBox="1"/>
          <p:nvPr/>
        </p:nvSpPr>
        <p:spPr>
          <a:xfrm>
            <a:off x="936259" y="980669"/>
            <a:ext cx="107592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62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gddcae980d8_1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25" y="980675"/>
            <a:ext cx="10916801" cy="57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64a384149_0_105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18</a:t>
            </a:fld>
            <a:endParaRPr/>
          </a:p>
        </p:txBody>
      </p:sp>
      <p:grpSp>
        <p:nvGrpSpPr>
          <p:cNvPr id="284" name="Google Shape;284;gd64a384149_0_105"/>
          <p:cNvGrpSpPr/>
          <p:nvPr/>
        </p:nvGrpSpPr>
        <p:grpSpPr>
          <a:xfrm>
            <a:off x="1703524" y="333328"/>
            <a:ext cx="9001009" cy="660390"/>
            <a:chOff x="0" y="64828"/>
            <a:chExt cx="8784900" cy="381508"/>
          </a:xfrm>
        </p:grpSpPr>
        <p:sp>
          <p:nvSpPr>
            <p:cNvPr id="285" name="Google Shape;285;gd64a384149_0_105"/>
            <p:cNvSpPr/>
            <p:nvPr/>
          </p:nvSpPr>
          <p:spPr>
            <a:xfrm>
              <a:off x="0" y="64828"/>
              <a:ext cx="8784900" cy="374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gd64a384149_0_105"/>
            <p:cNvSpPr txBox="1"/>
            <p:nvPr/>
          </p:nvSpPr>
          <p:spPr>
            <a:xfrm>
              <a:off x="36554" y="108536"/>
              <a:ext cx="8748300" cy="3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OBJETIVOS DEL PROYECTO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gd64a384149_0_105"/>
          <p:cNvSpPr txBox="1"/>
          <p:nvPr/>
        </p:nvSpPr>
        <p:spPr>
          <a:xfrm>
            <a:off x="-240673" y="802803"/>
            <a:ext cx="1094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d64a384149_0_105"/>
          <p:cNvSpPr txBox="1"/>
          <p:nvPr/>
        </p:nvSpPr>
        <p:spPr>
          <a:xfrm>
            <a:off x="3812375" y="1355300"/>
            <a:ext cx="42792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rPr lang="es-CO" sz="2000" b="1">
                <a:solidFill>
                  <a:schemeClr val="lt1"/>
                </a:solidFill>
              </a:rPr>
              <a:t>OBJETIVO GENERAL </a:t>
            </a:r>
            <a:endParaRPr sz="2000" b="1"/>
          </a:p>
        </p:txBody>
      </p:sp>
      <p:sp>
        <p:nvSpPr>
          <p:cNvPr id="289" name="Google Shape;289;gd64a384149_0_105"/>
          <p:cNvSpPr txBox="1"/>
          <p:nvPr/>
        </p:nvSpPr>
        <p:spPr>
          <a:xfrm>
            <a:off x="395413" y="2117075"/>
            <a:ext cx="11617200" cy="168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A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700">
                <a:solidFill>
                  <a:schemeClr val="dk1"/>
                </a:solidFill>
              </a:rPr>
              <a:t>Diseñar estrategias de formación y acompañamiento, que busquen el fortalecimiento y empoderamiento en la gestión de proyectos, en las habilidades de liderazgo de los miembros de las Asociaciones de Usuarios y en su capacidad de acción en los espacios comunitarios en los que inciden, así como en otras Asociaciones de Usuarios que tengan influencia en la Ciudad de Cali, Valle del Cauca. </a:t>
            </a:r>
            <a:endParaRPr sz="2500" b="1"/>
          </a:p>
        </p:txBody>
      </p:sp>
      <p:sp>
        <p:nvSpPr>
          <p:cNvPr id="290" name="Google Shape;290;gd64a384149_0_105"/>
          <p:cNvSpPr txBox="1"/>
          <p:nvPr/>
        </p:nvSpPr>
        <p:spPr>
          <a:xfrm>
            <a:off x="3821700" y="4163675"/>
            <a:ext cx="45486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rPr lang="es-CO" sz="2000" b="1">
                <a:solidFill>
                  <a:schemeClr val="lt1"/>
                </a:solidFill>
              </a:rPr>
              <a:t>OBJETIVOS ESPECÍFICOS </a:t>
            </a:r>
            <a:endParaRPr sz="2000" b="1"/>
          </a:p>
        </p:txBody>
      </p:sp>
      <p:sp>
        <p:nvSpPr>
          <p:cNvPr id="291" name="Google Shape;291;gd64a384149_0_105"/>
          <p:cNvSpPr txBox="1"/>
          <p:nvPr/>
        </p:nvSpPr>
        <p:spPr>
          <a:xfrm>
            <a:off x="181775" y="4892075"/>
            <a:ext cx="2825700" cy="1662300"/>
          </a:xfrm>
          <a:prstGeom prst="rect">
            <a:avLst/>
          </a:prstGeom>
          <a:noFill/>
          <a:ln w="19050" cap="flat" cmpd="sng">
            <a:solidFill>
              <a:srgbClr val="EA999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</a:rPr>
              <a:t>Proporcionar una estrategia metodológica para la interacción al interior de las asociaciones de usuarios.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d64a384149_0_105"/>
          <p:cNvSpPr txBox="1"/>
          <p:nvPr/>
        </p:nvSpPr>
        <p:spPr>
          <a:xfrm>
            <a:off x="3331438" y="4891475"/>
            <a:ext cx="2725200" cy="1647000"/>
          </a:xfrm>
          <a:prstGeom prst="rect">
            <a:avLst/>
          </a:prstGeom>
          <a:noFill/>
          <a:ln w="19050" cap="flat" cmpd="sng">
            <a:solidFill>
              <a:srgbClr val="C27BA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/>
              <a:t> 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  <a:highlight>
                  <a:srgbClr val="FFFFFF"/>
                </a:highlight>
              </a:rPr>
              <a:t>Identificar los aspectos normativos en los que se soportan las Asociaciones de Usuarios y cómo se enmarcan en estas.</a:t>
            </a:r>
            <a:endParaRPr sz="1600"/>
          </a:p>
        </p:txBody>
      </p:sp>
      <p:sp>
        <p:nvSpPr>
          <p:cNvPr id="293" name="Google Shape;293;gd64a384149_0_105"/>
          <p:cNvSpPr txBox="1"/>
          <p:nvPr/>
        </p:nvSpPr>
        <p:spPr>
          <a:xfrm>
            <a:off x="6285588" y="4891475"/>
            <a:ext cx="2576100" cy="1662300"/>
          </a:xfrm>
          <a:prstGeom prst="rect">
            <a:avLst/>
          </a:prstGeom>
          <a:noFill/>
          <a:ln w="19050" cap="flat" cmpd="sng">
            <a:solidFill>
              <a:srgbClr val="EA999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</a:rPr>
              <a:t>Analizar la relevancia que tiene el liderazgo y la capacidad de acción en el desarrollo de los procesos sociales y comunitarios. 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294" name="Google Shape;294;gd64a384149_0_105"/>
          <p:cNvCxnSpPr/>
          <p:nvPr/>
        </p:nvCxnSpPr>
        <p:spPr>
          <a:xfrm>
            <a:off x="5951971" y="1791557"/>
            <a:ext cx="0" cy="342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gd64a384149_0_105"/>
          <p:cNvCxnSpPr/>
          <p:nvPr/>
        </p:nvCxnSpPr>
        <p:spPr>
          <a:xfrm>
            <a:off x="5951971" y="993732"/>
            <a:ext cx="0" cy="342900"/>
          </a:xfrm>
          <a:prstGeom prst="straightConnector1">
            <a:avLst/>
          </a:prstGeom>
          <a:noFill/>
          <a:ln w="19050" cap="flat" cmpd="sng">
            <a:solidFill>
              <a:srgbClr val="E6405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gd64a384149_0_105"/>
          <p:cNvCxnSpPr/>
          <p:nvPr/>
        </p:nvCxnSpPr>
        <p:spPr>
          <a:xfrm>
            <a:off x="6022221" y="3800982"/>
            <a:ext cx="0" cy="342900"/>
          </a:xfrm>
          <a:prstGeom prst="straightConnector1">
            <a:avLst/>
          </a:prstGeom>
          <a:noFill/>
          <a:ln w="28575" cap="flat" cmpd="sng">
            <a:solidFill>
              <a:srgbClr val="E6405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gd64a384149_0_105"/>
          <p:cNvCxnSpPr/>
          <p:nvPr/>
        </p:nvCxnSpPr>
        <p:spPr>
          <a:xfrm>
            <a:off x="4694046" y="4480745"/>
            <a:ext cx="0" cy="342900"/>
          </a:xfrm>
          <a:prstGeom prst="straightConnector1">
            <a:avLst/>
          </a:prstGeom>
          <a:noFill/>
          <a:ln w="28575" cap="flat" cmpd="sng">
            <a:solidFill>
              <a:srgbClr val="E6405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gd64a384149_0_105"/>
          <p:cNvCxnSpPr>
            <a:stCxn id="290" idx="1"/>
            <a:endCxn id="290" idx="1"/>
          </p:cNvCxnSpPr>
          <p:nvPr/>
        </p:nvCxnSpPr>
        <p:spPr>
          <a:xfrm>
            <a:off x="3821700" y="4346225"/>
            <a:ext cx="600" cy="600"/>
          </a:xfrm>
          <a:prstGeom prst="bentConnector3">
            <a:avLst>
              <a:gd name="adj1" fmla="val -267883333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gd64a384149_0_105"/>
          <p:cNvCxnSpPr/>
          <p:nvPr/>
        </p:nvCxnSpPr>
        <p:spPr>
          <a:xfrm flipH="1">
            <a:off x="2214400" y="4346225"/>
            <a:ext cx="8100" cy="528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gd64a384149_0_105"/>
          <p:cNvCxnSpPr/>
          <p:nvPr/>
        </p:nvCxnSpPr>
        <p:spPr>
          <a:xfrm>
            <a:off x="9977600" y="4368050"/>
            <a:ext cx="600" cy="600"/>
          </a:xfrm>
          <a:prstGeom prst="bentConnector3">
            <a:avLst>
              <a:gd name="adj1" fmla="val -267883333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gd64a384149_0_105"/>
          <p:cNvCxnSpPr/>
          <p:nvPr/>
        </p:nvCxnSpPr>
        <p:spPr>
          <a:xfrm flipH="1">
            <a:off x="9969500" y="4387750"/>
            <a:ext cx="8100" cy="528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2" name="Google Shape;302;gd64a384149_0_105"/>
          <p:cNvSpPr txBox="1"/>
          <p:nvPr/>
        </p:nvSpPr>
        <p:spPr>
          <a:xfrm>
            <a:off x="9090650" y="4935725"/>
            <a:ext cx="3008700" cy="1847100"/>
          </a:xfrm>
          <a:prstGeom prst="rect">
            <a:avLst/>
          </a:prstGeom>
          <a:noFill/>
          <a:ln w="19050" cap="flat" cmpd="sng">
            <a:solidFill>
              <a:srgbClr val="EA999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 </a:t>
            </a:r>
            <a:r>
              <a:rPr lang="es-CO" sz="1500">
                <a:solidFill>
                  <a:schemeClr val="dk1"/>
                </a:solidFill>
              </a:rPr>
              <a:t> Generar procesos de intersectorialidad e interinstitucionalidad que conlleve a un impacto social teniendo presente las necesidades en salud de las comunidades.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gd64a384149_0_105"/>
          <p:cNvCxnSpPr/>
          <p:nvPr/>
        </p:nvCxnSpPr>
        <p:spPr>
          <a:xfrm>
            <a:off x="7503396" y="4538682"/>
            <a:ext cx="0" cy="342900"/>
          </a:xfrm>
          <a:prstGeom prst="straightConnector1">
            <a:avLst/>
          </a:prstGeom>
          <a:noFill/>
          <a:ln w="28575" cap="flat" cmpd="sng">
            <a:solidFill>
              <a:srgbClr val="E6405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gd64a384149_0_174"/>
          <p:cNvGrpSpPr/>
          <p:nvPr/>
        </p:nvGrpSpPr>
        <p:grpSpPr>
          <a:xfrm>
            <a:off x="1631504" y="476762"/>
            <a:ext cx="8784900" cy="504000"/>
            <a:chOff x="0" y="90"/>
            <a:chExt cx="8784900" cy="504000"/>
          </a:xfrm>
        </p:grpSpPr>
        <p:sp>
          <p:nvSpPr>
            <p:cNvPr id="309" name="Google Shape;309;gd64a384149_0_174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gd64a384149_0_174"/>
            <p:cNvSpPr txBox="1"/>
            <p:nvPr/>
          </p:nvSpPr>
          <p:spPr>
            <a:xfrm>
              <a:off x="24597" y="246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JUSTIFICACIÓN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gd64a384149_0_174"/>
          <p:cNvSpPr txBox="1"/>
          <p:nvPr/>
        </p:nvSpPr>
        <p:spPr>
          <a:xfrm>
            <a:off x="396600" y="1770300"/>
            <a:ext cx="4638900" cy="16587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s-CO" sz="1900">
                <a:solidFill>
                  <a:schemeClr val="dk1"/>
                </a:solidFill>
              </a:rPr>
              <a:t>¿Por qué diseñar el Proyecto Escuelas de Vida para los miembros de las Asociaciones de Usuarios de la ESE CENTRO ?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12" name="Google Shape;312;gd64a384149_0_174"/>
          <p:cNvSpPr txBox="1"/>
          <p:nvPr/>
        </p:nvSpPr>
        <p:spPr>
          <a:xfrm>
            <a:off x="7568600" y="1770300"/>
            <a:ext cx="4272000" cy="1658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 </a:t>
            </a:r>
            <a:r>
              <a:rPr lang="es-CO" sz="1800" b="1">
                <a:solidFill>
                  <a:schemeClr val="dk1"/>
                </a:solidFill>
              </a:rPr>
              <a:t>3. </a:t>
            </a:r>
            <a:r>
              <a:rPr lang="es-CO" sz="1900">
                <a:solidFill>
                  <a:schemeClr val="dk1"/>
                </a:solidFill>
              </a:rPr>
              <a:t>¿Qué efectos traerá el Proyecto Escuelas de Vida para los miembros de las Asociaciones de Usuarios y para la Red de Salud del Centro? 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13" name="Google Shape;313;gd64a384149_0_174"/>
          <p:cNvSpPr txBox="1"/>
          <p:nvPr/>
        </p:nvSpPr>
        <p:spPr>
          <a:xfrm>
            <a:off x="7568525" y="4065225"/>
            <a:ext cx="4272000" cy="1963200"/>
          </a:xfrm>
          <a:prstGeom prst="rect">
            <a:avLst/>
          </a:prstGeom>
          <a:noFill/>
          <a:ln w="38100" cap="flat" cmpd="sng">
            <a:solidFill>
              <a:srgbClr val="F1701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  </a:t>
            </a:r>
            <a:r>
              <a:rPr lang="es-CO" sz="1800" b="1">
                <a:solidFill>
                  <a:schemeClr val="dk1"/>
                </a:solidFill>
              </a:rPr>
              <a:t>4. </a:t>
            </a:r>
            <a:r>
              <a:rPr lang="es-CO" sz="1900">
                <a:solidFill>
                  <a:schemeClr val="dk1"/>
                </a:solidFill>
              </a:rPr>
              <a:t>¿Cómo se desarrollará el Proyecto Escuelas de Vida?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14" name="Google Shape;314;gd64a384149_0_174"/>
          <p:cNvSpPr txBox="1"/>
          <p:nvPr/>
        </p:nvSpPr>
        <p:spPr>
          <a:xfrm>
            <a:off x="396600" y="4218550"/>
            <a:ext cx="4549200" cy="16587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 </a:t>
            </a:r>
            <a:r>
              <a:rPr lang="es-CO" sz="1800" b="1">
                <a:solidFill>
                  <a:schemeClr val="dk1"/>
                </a:solidFill>
              </a:rPr>
              <a:t>2.</a:t>
            </a:r>
            <a:r>
              <a:rPr lang="es-CO" sz="1800">
                <a:solidFill>
                  <a:schemeClr val="dk1"/>
                </a:solidFill>
              </a:rPr>
              <a:t> </a:t>
            </a:r>
            <a:r>
              <a:rPr lang="es-CO" sz="1900">
                <a:solidFill>
                  <a:schemeClr val="dk1"/>
                </a:solidFill>
              </a:rPr>
              <a:t>¿Qué problemas se resolverán en las Asociaciones de Usuarios de la ESE CENTRO con la ejecución del Proyecto Escuelas de Vida? 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315" name="Google Shape;315;gd64a384149_0_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200" y="1156775"/>
            <a:ext cx="2470324" cy="497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64a384149_0_0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  <p:grpSp>
        <p:nvGrpSpPr>
          <p:cNvPr id="68" name="Google Shape;68;gd64a384149_0_0"/>
          <p:cNvGrpSpPr/>
          <p:nvPr/>
        </p:nvGrpSpPr>
        <p:grpSpPr>
          <a:xfrm>
            <a:off x="1631504" y="476762"/>
            <a:ext cx="8784900" cy="504000"/>
            <a:chOff x="0" y="90"/>
            <a:chExt cx="8784900" cy="504000"/>
          </a:xfrm>
        </p:grpSpPr>
        <p:sp>
          <p:nvSpPr>
            <p:cNvPr id="69" name="Google Shape;69;gd64a384149_0_0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gd64a384149_0_0"/>
            <p:cNvSpPr txBox="1"/>
            <p:nvPr/>
          </p:nvSpPr>
          <p:spPr>
            <a:xfrm>
              <a:off x="24597" y="246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INTRODUCCIÓN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gd64a384149_0_0"/>
          <p:cNvSpPr txBox="1"/>
          <p:nvPr/>
        </p:nvSpPr>
        <p:spPr>
          <a:xfrm>
            <a:off x="698350" y="1900800"/>
            <a:ext cx="6069900" cy="4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900">
                <a:solidFill>
                  <a:schemeClr val="dk1"/>
                </a:solidFill>
              </a:rPr>
              <a:t>La Red de Salud del Centro que fue </a:t>
            </a:r>
            <a:r>
              <a:rPr lang="es-CO" sz="1900">
                <a:solidFill>
                  <a:schemeClr val="dk1"/>
                </a:solidFill>
                <a:highlight>
                  <a:srgbClr val="FFFFFF"/>
                </a:highlight>
              </a:rPr>
              <a:t>originada por medio del Acuerdo 106 de 2003 del </a:t>
            </a:r>
            <a:r>
              <a:rPr lang="es-CO" sz="1900">
                <a:solidFill>
                  <a:schemeClr val="dk1"/>
                </a:solidFill>
              </a:rPr>
              <a:t>Honorable Concejo </a:t>
            </a:r>
            <a:r>
              <a:rPr lang="es-CO" sz="1900">
                <a:solidFill>
                  <a:schemeClr val="dk1"/>
                </a:solidFill>
                <a:highlight>
                  <a:srgbClr val="FFFFFF"/>
                </a:highlight>
              </a:rPr>
              <a:t>de la Ciudad Santiago de Cali; p</a:t>
            </a:r>
            <a:r>
              <a:rPr lang="es-CO" sz="1900">
                <a:solidFill>
                  <a:schemeClr val="dk1"/>
                </a:solidFill>
              </a:rPr>
              <a:t>resenta el Proyecto Escuelas de Vida como un escenario abierto y permanente que posibilita la formación de los antiguos y nuevos miembros de las Asociaciones de Usuarios </a:t>
            </a:r>
            <a:r>
              <a:rPr lang="es-CO" sz="1900">
                <a:solidFill>
                  <a:schemeClr val="dk1"/>
                </a:solidFill>
                <a:highlight>
                  <a:srgbClr val="FFFFFF"/>
                </a:highlight>
              </a:rPr>
              <a:t>de la ESE Centro. Este proyecto tiene como finalidad crear procesos de formación y acompañamiento con los miembros de las Asociaciones de Usuarios para así generar en estos un fortalecimiento y empoderamiento en la gestión de proyectos.  </a:t>
            </a:r>
            <a:endParaRPr sz="19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chemeClr val="dk1"/>
              </a:solidFill>
            </a:endParaRPr>
          </a:p>
        </p:txBody>
      </p:sp>
      <p:pic>
        <p:nvPicPr>
          <p:cNvPr id="72" name="Google Shape;72;gd64a38414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975" y="2000250"/>
            <a:ext cx="3282025" cy="32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gd64a384149_0_142"/>
          <p:cNvGrpSpPr/>
          <p:nvPr/>
        </p:nvGrpSpPr>
        <p:grpSpPr>
          <a:xfrm>
            <a:off x="1631504" y="476762"/>
            <a:ext cx="8784900" cy="504000"/>
            <a:chOff x="0" y="90"/>
            <a:chExt cx="8784900" cy="504000"/>
          </a:xfrm>
        </p:grpSpPr>
        <p:sp>
          <p:nvSpPr>
            <p:cNvPr id="321" name="Google Shape;321;gd64a384149_0_142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gd64a384149_0_142"/>
            <p:cNvSpPr txBox="1"/>
            <p:nvPr/>
          </p:nvSpPr>
          <p:spPr>
            <a:xfrm>
              <a:off x="24597" y="246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ALTERNATIVAS DE SOLUCIÓN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gd64a384149_0_142"/>
          <p:cNvSpPr txBox="1"/>
          <p:nvPr/>
        </p:nvSpPr>
        <p:spPr>
          <a:xfrm>
            <a:off x="380075" y="1674313"/>
            <a:ext cx="69240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/>
              <a:t>EJE DE FORMACIÓN CONTINUA</a:t>
            </a:r>
            <a:endParaRPr sz="18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Crear un programa de formación, que permita garantizar la cualificación de nuevos y antiguos integrantes de las Asociaciones de </a:t>
            </a: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Usuarios. Este programa estaría compuesto de líneas como: Participación social en salud, Humanización, Acreditación y por último, las TIC 'S.</a:t>
            </a:r>
            <a:endParaRPr sz="1800"/>
          </a:p>
        </p:txBody>
      </p:sp>
      <p:pic>
        <p:nvPicPr>
          <p:cNvPr id="324" name="Google Shape;324;gd64a384149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525" y="2275938"/>
            <a:ext cx="3999125" cy="230612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325" name="Google Shape;325;gd64a384149_0_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1324" y="2436660"/>
            <a:ext cx="975530" cy="641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gd64a391667_0_15"/>
          <p:cNvGrpSpPr/>
          <p:nvPr/>
        </p:nvGrpSpPr>
        <p:grpSpPr>
          <a:xfrm>
            <a:off x="1631504" y="476762"/>
            <a:ext cx="8784900" cy="504000"/>
            <a:chOff x="0" y="90"/>
            <a:chExt cx="8784900" cy="504000"/>
          </a:xfrm>
        </p:grpSpPr>
        <p:sp>
          <p:nvSpPr>
            <p:cNvPr id="331" name="Google Shape;331;gd64a391667_0_15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gd64a391667_0_15"/>
            <p:cNvSpPr txBox="1"/>
            <p:nvPr/>
          </p:nvSpPr>
          <p:spPr>
            <a:xfrm>
              <a:off x="24597" y="246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ALTERNATIVAS DE SOLUCIÓN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gd64a391667_0_15"/>
          <p:cNvSpPr txBox="1"/>
          <p:nvPr/>
        </p:nvSpPr>
        <p:spPr>
          <a:xfrm>
            <a:off x="868000" y="1371600"/>
            <a:ext cx="10311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/>
              <a:t>EJE DE ACOMPAÑAMIENTO</a:t>
            </a:r>
            <a:endParaRPr sz="18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Se basa en sembrar una actitud de motivación e interacción basada en la comunicación asertiva con los miembros de las Asociaciones de Usuarios, generando procesos de participación activa, donde se hará un control y cumplimento de las labores de veeduría así como de los derechos y deberes de los usuarios</a:t>
            </a:r>
            <a:endParaRPr sz="1800"/>
          </a:p>
        </p:txBody>
      </p:sp>
      <p:sp>
        <p:nvSpPr>
          <p:cNvPr id="334" name="Google Shape;334;gd64a391667_0_15"/>
          <p:cNvSpPr txBox="1"/>
          <p:nvPr/>
        </p:nvSpPr>
        <p:spPr>
          <a:xfrm>
            <a:off x="867996" y="4390125"/>
            <a:ext cx="8578500" cy="14451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Se pretende que los miembros se incentiven a proponer y a disponer de las medidas necesarias para mantener y mejorar la calidad de los servicios y la atención al usuario.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35" name="Google Shape;335;gd64a391667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6975" y="4390125"/>
            <a:ext cx="2465250" cy="17903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gd64a391667_0_24"/>
          <p:cNvGrpSpPr/>
          <p:nvPr/>
        </p:nvGrpSpPr>
        <p:grpSpPr>
          <a:xfrm>
            <a:off x="1631504" y="476762"/>
            <a:ext cx="8784900" cy="504000"/>
            <a:chOff x="0" y="90"/>
            <a:chExt cx="8784900" cy="504000"/>
          </a:xfrm>
        </p:grpSpPr>
        <p:sp>
          <p:nvSpPr>
            <p:cNvPr id="341" name="Google Shape;341;gd64a391667_0_24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gd64a391667_0_24"/>
            <p:cNvSpPr txBox="1"/>
            <p:nvPr/>
          </p:nvSpPr>
          <p:spPr>
            <a:xfrm>
              <a:off x="24597" y="246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ALTERNATIVAS DE SOLUCIÓN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gd64a391667_0_24"/>
          <p:cNvSpPr txBox="1"/>
          <p:nvPr/>
        </p:nvSpPr>
        <p:spPr>
          <a:xfrm>
            <a:off x="809750" y="1371588"/>
            <a:ext cx="10163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/>
              <a:t>EJE DE GESTIÓN DE PROYECTOS</a:t>
            </a:r>
            <a:endParaRPr sz="18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Los integrantes de las Asociaciones de Usuarios harán pleno uso de todos los conocimientos adquiridos, con el fin de hacer contribuciones positivas en las prácticas y labores que se realizan constantemente</a:t>
            </a: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4" name="Google Shape;344;gd64a391667_0_24"/>
          <p:cNvSpPr txBox="1"/>
          <p:nvPr/>
        </p:nvSpPr>
        <p:spPr>
          <a:xfrm>
            <a:off x="396825" y="3886425"/>
            <a:ext cx="8890500" cy="16266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De esta manera tendrá un buen manejo de la teoría y la práctica dado que es fundamental para tratar cada una de las situaciones que se puedan presentar en las dinámica de las Asociaciones de Usuarios de la ESE CENTRO.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45" name="Google Shape;345;gd64a391667_0_24"/>
          <p:cNvPicPr preferRelativeResize="0"/>
          <p:nvPr/>
        </p:nvPicPr>
        <p:blipFill rotWithShape="1">
          <a:blip r:embed="rId3">
            <a:alphaModFix/>
          </a:blip>
          <a:srcRect l="26193" t="16631"/>
          <a:stretch/>
        </p:blipFill>
        <p:spPr>
          <a:xfrm>
            <a:off x="9716875" y="4805525"/>
            <a:ext cx="2177525" cy="139487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64a384149_3_38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23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351" name="Google Shape;351;gd64a384149_3_38"/>
          <p:cNvGrpSpPr/>
          <p:nvPr/>
        </p:nvGrpSpPr>
        <p:grpSpPr>
          <a:xfrm>
            <a:off x="884375" y="2238225"/>
            <a:ext cx="10423255" cy="4133300"/>
            <a:chOff x="2347" y="898342"/>
            <a:chExt cx="9167330" cy="3633032"/>
          </a:xfrm>
        </p:grpSpPr>
        <p:sp>
          <p:nvSpPr>
            <p:cNvPr id="352" name="Google Shape;352;gd64a384149_3_38"/>
            <p:cNvSpPr/>
            <p:nvPr/>
          </p:nvSpPr>
          <p:spPr>
            <a:xfrm rot="5400000">
              <a:off x="425963" y="2216743"/>
              <a:ext cx="1275996" cy="21232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gd64a384149_3_38"/>
            <p:cNvSpPr/>
            <p:nvPr/>
          </p:nvSpPr>
          <p:spPr>
            <a:xfrm>
              <a:off x="212968" y="2851131"/>
              <a:ext cx="1916863" cy="1680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gd64a384149_3_38"/>
            <p:cNvSpPr txBox="1"/>
            <p:nvPr/>
          </p:nvSpPr>
          <p:spPr>
            <a:xfrm>
              <a:off x="212968" y="2851131"/>
              <a:ext cx="1916863" cy="1680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300" b="1">
                  <a:latin typeface="Calibri"/>
                  <a:ea typeface="Calibri"/>
                  <a:cs typeface="Calibri"/>
                  <a:sym typeface="Calibri"/>
                </a:rPr>
                <a:t>PARTICIPACIÓN</a:t>
              </a:r>
              <a:r>
                <a:rPr lang="es-CO" sz="23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SOCIAL </a:t>
              </a:r>
              <a:endPara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gd64a384149_3_38"/>
            <p:cNvSpPr/>
            <p:nvPr/>
          </p:nvSpPr>
          <p:spPr>
            <a:xfrm>
              <a:off x="1768159" y="2060428"/>
              <a:ext cx="361672" cy="361672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gd64a384149_3_38"/>
            <p:cNvSpPr/>
            <p:nvPr/>
          </p:nvSpPr>
          <p:spPr>
            <a:xfrm rot="5400000">
              <a:off x="2772579" y="1636071"/>
              <a:ext cx="1275996" cy="21232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gd64a384149_3_38"/>
            <p:cNvSpPr/>
            <p:nvPr/>
          </p:nvSpPr>
          <p:spPr>
            <a:xfrm>
              <a:off x="2559583" y="2270459"/>
              <a:ext cx="1916863" cy="1680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gd64a384149_3_38"/>
            <p:cNvSpPr txBox="1"/>
            <p:nvPr/>
          </p:nvSpPr>
          <p:spPr>
            <a:xfrm>
              <a:off x="2559583" y="2270459"/>
              <a:ext cx="1916863" cy="1680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300" b="1">
                  <a:latin typeface="Calibri"/>
                  <a:ea typeface="Calibri"/>
                  <a:cs typeface="Calibri"/>
                  <a:sym typeface="Calibri"/>
                </a:rPr>
                <a:t>HUMANIZACIÓN</a:t>
              </a:r>
              <a:r>
                <a:rPr lang="es-CO" sz="23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gd64a384149_3_38"/>
            <p:cNvSpPr/>
            <p:nvPr/>
          </p:nvSpPr>
          <p:spPr>
            <a:xfrm>
              <a:off x="4114774" y="1479756"/>
              <a:ext cx="361672" cy="361672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gd64a384149_3_38"/>
            <p:cNvSpPr/>
            <p:nvPr/>
          </p:nvSpPr>
          <p:spPr>
            <a:xfrm rot="5400000">
              <a:off x="5119194" y="1055398"/>
              <a:ext cx="1275996" cy="21232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gd64a384149_3_38"/>
            <p:cNvSpPr/>
            <p:nvPr/>
          </p:nvSpPr>
          <p:spPr>
            <a:xfrm>
              <a:off x="4906198" y="1689787"/>
              <a:ext cx="1916863" cy="1680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gd64a384149_3_38"/>
            <p:cNvSpPr txBox="1"/>
            <p:nvPr/>
          </p:nvSpPr>
          <p:spPr>
            <a:xfrm>
              <a:off x="4906198" y="1689787"/>
              <a:ext cx="1916863" cy="1680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300" b="1">
                  <a:latin typeface="Calibri"/>
                  <a:ea typeface="Calibri"/>
                  <a:cs typeface="Calibri"/>
                  <a:sym typeface="Calibri"/>
                </a:rPr>
                <a:t>ACREDITACIÓN</a:t>
              </a:r>
              <a:r>
                <a:rPr lang="es-CO" sz="23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gd64a384149_3_38"/>
            <p:cNvSpPr/>
            <p:nvPr/>
          </p:nvSpPr>
          <p:spPr>
            <a:xfrm>
              <a:off x="6461390" y="899084"/>
              <a:ext cx="361672" cy="361672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gd64a384149_3_38"/>
            <p:cNvSpPr/>
            <p:nvPr/>
          </p:nvSpPr>
          <p:spPr>
            <a:xfrm rot="5400000">
              <a:off x="7465809" y="474726"/>
              <a:ext cx="1275996" cy="21232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gd64a384149_3_38"/>
            <p:cNvSpPr/>
            <p:nvPr/>
          </p:nvSpPr>
          <p:spPr>
            <a:xfrm>
              <a:off x="7252814" y="1109114"/>
              <a:ext cx="1916863" cy="1680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gd64a384149_3_38"/>
            <p:cNvSpPr txBox="1"/>
            <p:nvPr/>
          </p:nvSpPr>
          <p:spPr>
            <a:xfrm>
              <a:off x="7252814" y="1109114"/>
              <a:ext cx="1916863" cy="1680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3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TICS </a:t>
              </a: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gd64a384149_3_38"/>
          <p:cNvSpPr/>
          <p:nvPr/>
        </p:nvSpPr>
        <p:spPr>
          <a:xfrm>
            <a:off x="829994" y="522126"/>
            <a:ext cx="997399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d64a384149_3_38"/>
          <p:cNvSpPr/>
          <p:nvPr/>
        </p:nvSpPr>
        <p:spPr>
          <a:xfrm>
            <a:off x="1703512" y="531628"/>
            <a:ext cx="9000900" cy="64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EJES DE FORMACIÓN CONTINUA 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64a391667_0_39"/>
          <p:cNvSpPr txBox="1">
            <a:spLocks noGrp="1"/>
          </p:cNvSpPr>
          <p:nvPr>
            <p:ph type="body" idx="1"/>
          </p:nvPr>
        </p:nvSpPr>
        <p:spPr>
          <a:xfrm>
            <a:off x="833375" y="2442125"/>
            <a:ext cx="5611500" cy="312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marco de la Constitución Política de Colombia de 1991, El artículo 270 establece que </a:t>
            </a:r>
            <a:r>
              <a:rPr lang="es-CO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“La  ley organizará  las formas y los sistemas de  participación  ciudadana  que  permitan  vigilar  la gestión  pública que se  cumpla  en los diversos niveles administrativos y sus resultados”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d64a391667_0_39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24</a:t>
            </a:fld>
            <a:endParaRPr/>
          </a:p>
        </p:txBody>
      </p:sp>
      <p:grpSp>
        <p:nvGrpSpPr>
          <p:cNvPr id="376" name="Google Shape;376;gd64a391667_0_39"/>
          <p:cNvGrpSpPr/>
          <p:nvPr/>
        </p:nvGrpSpPr>
        <p:grpSpPr>
          <a:xfrm>
            <a:off x="1588600" y="534225"/>
            <a:ext cx="8784900" cy="1002613"/>
            <a:chOff x="0" y="87"/>
            <a:chExt cx="8784900" cy="504003"/>
          </a:xfrm>
        </p:grpSpPr>
        <p:sp>
          <p:nvSpPr>
            <p:cNvPr id="377" name="Google Shape;377;gd64a391667_0_39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gd64a391667_0_39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LINEA DE FORMACIÓN DE PARTICIPACIÓN SOCIAL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9" name="Google Shape;379;gd64a391667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7900" y="1815101"/>
            <a:ext cx="4351701" cy="437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d64a391667_0_39"/>
          <p:cNvPicPr preferRelativeResize="0"/>
          <p:nvPr/>
        </p:nvPicPr>
        <p:blipFill>
          <a:blip r:embed="rId4">
            <a:alphaModFix amt="97000"/>
          </a:blip>
          <a:stretch>
            <a:fillRect/>
          </a:stretch>
        </p:blipFill>
        <p:spPr>
          <a:xfrm>
            <a:off x="9129900" y="3240325"/>
            <a:ext cx="1467701" cy="1143000"/>
          </a:xfrm>
          <a:prstGeom prst="rect">
            <a:avLst/>
          </a:prstGeom>
          <a:noFill/>
          <a:ln>
            <a:noFill/>
          </a:ln>
          <a:effectLst>
            <a:outerShdw blurRad="57150" dist="19050" dir="21540000" algn="bl" rotWithShape="0">
              <a:schemeClr val="lt1">
                <a:alpha val="0"/>
              </a:scheme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d64a391667_0_757"/>
          <p:cNvSpPr txBox="1">
            <a:spLocks noGrp="1"/>
          </p:cNvSpPr>
          <p:nvPr>
            <p:ph type="body" idx="1"/>
          </p:nvPr>
        </p:nvSpPr>
        <p:spPr>
          <a:xfrm>
            <a:off x="606850" y="2875400"/>
            <a:ext cx="5110800" cy="3526200"/>
          </a:xfrm>
          <a:prstGeom prst="rect">
            <a:avLst/>
          </a:prstGeom>
          <a:ln w="38100" cap="flat" cmpd="sng">
            <a:solidFill>
              <a:srgbClr val="38761D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100 de 1993</a:t>
            </a:r>
            <a:r>
              <a:rPr lang="es-C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por la cual se establece el Sistema de Seguridad Social Integral y está destinado a proteger los derechos inalienables.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134 de 1994</a:t>
            </a:r>
            <a:r>
              <a:rPr lang="es-C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 la cual se estipula las normas sobre mecanismos de participación ciudadana.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Decreto 1757 de 199</a:t>
            </a:r>
            <a:r>
              <a:rPr lang="es-C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el cual organiza y establece modalidades y formas de participación social en la prestación de servicios de salud.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d64a391667_0_757"/>
          <p:cNvSpPr txBox="1">
            <a:spLocks noGrp="1"/>
          </p:cNvSpPr>
          <p:nvPr>
            <p:ph type="body" idx="2"/>
          </p:nvPr>
        </p:nvSpPr>
        <p:spPr>
          <a:xfrm>
            <a:off x="6216800" y="2875400"/>
            <a:ext cx="5417100" cy="3526200"/>
          </a:xfrm>
          <a:prstGeom prst="rect">
            <a:avLst/>
          </a:prstGeom>
          <a:ln w="38100" cap="flat" cmpd="sng">
            <a:solidFill>
              <a:srgbClr val="6AA84F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Resolución 2063 de 2017</a:t>
            </a:r>
            <a:r>
              <a:rPr lang="es-C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 la cual se adopta la Política de Participación Social en Salud - PPSS.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Estatutaria 1757 de 2015</a:t>
            </a:r>
            <a:r>
              <a:rPr lang="es-C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 la cual se dictan disposiciones en materia de promoción y protección del derecho a la participación democrática.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850 de 2003</a:t>
            </a:r>
            <a:r>
              <a:rPr lang="es-C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cual reglamenta las veedurías ciudadanas. 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d64a391667_0_757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25</a:t>
            </a:fld>
            <a:endParaRPr/>
          </a:p>
        </p:txBody>
      </p:sp>
      <p:grpSp>
        <p:nvGrpSpPr>
          <p:cNvPr id="389" name="Google Shape;389;gd64a391667_0_757"/>
          <p:cNvGrpSpPr/>
          <p:nvPr/>
        </p:nvGrpSpPr>
        <p:grpSpPr>
          <a:xfrm>
            <a:off x="1588600" y="534225"/>
            <a:ext cx="8784900" cy="735996"/>
            <a:chOff x="0" y="87"/>
            <a:chExt cx="8784900" cy="504003"/>
          </a:xfrm>
        </p:grpSpPr>
        <p:sp>
          <p:nvSpPr>
            <p:cNvPr id="390" name="Google Shape;390;gd64a391667_0_757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gd64a391667_0_757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LINEA DE FORMACIÓN DE PARTICIPACIÓN SOCIAL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gd64a391667_0_757"/>
          <p:cNvSpPr txBox="1"/>
          <p:nvPr/>
        </p:nvSpPr>
        <p:spPr>
          <a:xfrm>
            <a:off x="727125" y="1834300"/>
            <a:ext cx="10671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900">
                <a:solidFill>
                  <a:schemeClr val="dk1"/>
                </a:solidFill>
              </a:rPr>
              <a:t>Normativa vigente de la participación social en salud: </a:t>
            </a:r>
            <a:endParaRPr sz="1900"/>
          </a:p>
        </p:txBody>
      </p:sp>
      <p:pic>
        <p:nvPicPr>
          <p:cNvPr id="393" name="Google Shape;393;gd64a391667_0_7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0450" y="1440075"/>
            <a:ext cx="1762750" cy="11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d64a384149_0_289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26</a:t>
            </a:fld>
            <a:endParaRPr/>
          </a:p>
        </p:txBody>
      </p:sp>
      <p:sp>
        <p:nvSpPr>
          <p:cNvPr id="400" name="Google Shape;400;gd64a384149_0_289"/>
          <p:cNvSpPr/>
          <p:nvPr/>
        </p:nvSpPr>
        <p:spPr>
          <a:xfrm>
            <a:off x="1686987" y="564653"/>
            <a:ext cx="9000900" cy="64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BENEFICIOS DE LA PARTICIPACIÓN SOCIAL EN SALUD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1" name="Google Shape;401;gd64a384149_0_289"/>
          <p:cNvGraphicFramePr/>
          <p:nvPr/>
        </p:nvGraphicFramePr>
        <p:xfrm>
          <a:off x="341688" y="1444625"/>
          <a:ext cx="11508625" cy="4088765"/>
        </p:xfrm>
        <a:graphic>
          <a:graphicData uri="http://schemas.openxmlformats.org/drawingml/2006/table">
            <a:tbl>
              <a:tblPr>
                <a:noFill/>
                <a:tableStyleId>{A27840E4-853B-4FC6-8CEF-4FB0D0770680}</a:tableStyleId>
              </a:tblPr>
              <a:tblGrid>
                <a:gridCol w="56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b="1"/>
                        <a:t>MIEMBROS DE LAS ASOCIACIONES DE USUARIOS</a:t>
                      </a:r>
                      <a:endParaRPr b="1"/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b="1"/>
                        <a:t>INSTITUCIÓN</a:t>
                      </a:r>
                      <a:endParaRPr b="1"/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Posibilita establecer la interacción directa entre la Red de Salud del Centro y la comunidad. 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Reduce las tensiones entre el personal de salud y la comunidad en la ejecución de programas de promoción y prevención, en la medida en que las problemáticas se atienden a partir de una actitud de unión gracias a los vínculos que se construyen con la comunidad.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Promueve el fortalecimiento y la estimulación de la opinión de los miembros de las Asociaciones de Usuarios, lo cual conlleva a realizar procesos de salud transparentes y en favor de las necesidades de la población.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Posibilita la comunicación asertiva entre la comunidad y la institución, lo que optimiza el servicio, posibilita el uso adecuado de los recursos, además, se incrementa la eficacia y eficiencia de los mismos. 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Mejora en la calidad y accesibilidad de los servicios. 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Conocer a profundidad la información más precisa y representativa de las necesidades, así como de las prioridades y competencias dentro de las comunidades. 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Posibilita reducir las inconformidades de los usuarios a medida que se fortalecen las capacidades de  interlocutores de las Asociaciones de Usuarios.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Aumentar la legitimidad y el reconocimiento público de los logros conseguidos con la participación activa de la comunidad. 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64a384149_0_3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Humanización de la atención en los servicios de Salud tiene como objetivo dar respuesta a las necesidades de las personas y contribuir a los objetivos del Sistema General de Salud y Seguridad Social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d64a384149_0_383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27</a:t>
            </a:fld>
            <a:endParaRPr/>
          </a:p>
        </p:txBody>
      </p:sp>
      <p:grpSp>
        <p:nvGrpSpPr>
          <p:cNvPr id="409" name="Google Shape;409;gd64a384149_0_383"/>
          <p:cNvGrpSpPr/>
          <p:nvPr/>
        </p:nvGrpSpPr>
        <p:grpSpPr>
          <a:xfrm>
            <a:off x="1588600" y="534225"/>
            <a:ext cx="8784900" cy="1002613"/>
            <a:chOff x="0" y="87"/>
            <a:chExt cx="8784900" cy="504003"/>
          </a:xfrm>
        </p:grpSpPr>
        <p:sp>
          <p:nvSpPr>
            <p:cNvPr id="410" name="Google Shape;410;gd64a384149_0_383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gd64a384149_0_383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LÍNEA FORMACIÓN DE HUMANIZACIÓN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2" name="Google Shape;412;gd64a384149_0_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949" y="3221338"/>
            <a:ext cx="3197450" cy="22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d64a384149_0_383"/>
          <p:cNvSpPr txBox="1"/>
          <p:nvPr/>
        </p:nvSpPr>
        <p:spPr>
          <a:xfrm>
            <a:off x="963550" y="3679675"/>
            <a:ext cx="621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d64a384149_0_383"/>
          <p:cNvSpPr/>
          <p:nvPr/>
        </p:nvSpPr>
        <p:spPr>
          <a:xfrm>
            <a:off x="963550" y="3597389"/>
            <a:ext cx="6296400" cy="14718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900" b="1">
                <a:solidFill>
                  <a:schemeClr val="dk1"/>
                </a:solidFill>
              </a:rPr>
              <a:t>Artículo 107 de la Ley 1438 de 2011</a:t>
            </a:r>
            <a:r>
              <a:rPr lang="es-CO" sz="1900">
                <a:solidFill>
                  <a:schemeClr val="dk1"/>
                </a:solidFill>
              </a:rPr>
              <a:t> la cual se basa en la garantía de calidad y resultados en la atención en el Sistema General de Seguridad Social de Salud (</a:t>
            </a:r>
            <a:r>
              <a:rPr lang="es-CO" sz="1900">
                <a:solidFill>
                  <a:srgbClr val="202124"/>
                </a:solidFill>
              </a:rPr>
              <a:t>SGSSS)</a:t>
            </a:r>
            <a:r>
              <a:rPr lang="es-CO" sz="1900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d64a384149_0_249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28</a:t>
            </a:fld>
            <a:endParaRPr/>
          </a:p>
        </p:txBody>
      </p:sp>
      <p:grpSp>
        <p:nvGrpSpPr>
          <p:cNvPr id="421" name="Google Shape;421;gd64a384149_0_249"/>
          <p:cNvGrpSpPr/>
          <p:nvPr/>
        </p:nvGrpSpPr>
        <p:grpSpPr>
          <a:xfrm>
            <a:off x="1631504" y="476759"/>
            <a:ext cx="8784900" cy="504003"/>
            <a:chOff x="0" y="87"/>
            <a:chExt cx="8784900" cy="504003"/>
          </a:xfrm>
        </p:grpSpPr>
        <p:sp>
          <p:nvSpPr>
            <p:cNvPr id="422" name="Google Shape;422;gd64a384149_0_249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gd64a384149_0_249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BENEFICIOS DE LA </a:t>
              </a: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HUMANIZACIÓN EN LOS SERVICIOS DE SALUD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424" name="Google Shape;424;gd64a384149_0_249"/>
          <p:cNvGraphicFramePr/>
          <p:nvPr/>
        </p:nvGraphicFramePr>
        <p:xfrm>
          <a:off x="590875" y="1328725"/>
          <a:ext cx="11085300" cy="4776600"/>
        </p:xfrm>
        <a:graphic>
          <a:graphicData uri="http://schemas.openxmlformats.org/drawingml/2006/table">
            <a:tbl>
              <a:tblPr>
                <a:noFill/>
                <a:tableStyleId>{A27840E4-853B-4FC6-8CEF-4FB0D0770680}</a:tableStyleId>
              </a:tblPr>
              <a:tblGrid>
                <a:gridCol w="540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b="1"/>
                        <a:t>MIEMBROS DE LAS ASOCIACIONES DE USUARIOS</a:t>
                      </a:r>
                      <a:endParaRPr b="1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b="1"/>
                        <a:t>INSTITUCIÓN</a:t>
                      </a:r>
                      <a:endParaRPr b="1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>
                          <a:highlight>
                            <a:srgbClr val="FFFFFF"/>
                          </a:highlight>
                        </a:rPr>
                        <a:t>Promueve actitudes y aptitudes adecuadas de las Asociaciones de Usuarios logrando así que la atención al paciente sea más satisfactoria. 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Contribuir en el cumplimiento del sistema general de seguridad social en salud en la garantía de calidad y resultados en la atención integral.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Bienestar integral a partir del trato humanizado.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Mejora </a:t>
                      </a:r>
                      <a:r>
                        <a:rPr lang="es-CO">
                          <a:highlight>
                            <a:srgbClr val="FFFFFF"/>
                          </a:highlight>
                        </a:rPr>
                        <a:t>la interrelación que se establecen al interior de la Red de Salud</a:t>
                      </a:r>
                      <a:r>
                        <a:rPr lang="es-CO"/>
                        <a:t> Centro entre el paciente y el personal del talento humano.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>
                          <a:highlight>
                            <a:srgbClr val="FFFFFF"/>
                          </a:highlight>
                        </a:rPr>
                        <a:t>Propender por el mejoramiento y la disposición de los miembros de las Asociaciones de Usuario en el momento de crear programas que beneficien a la comunidad.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highlight>
                            <a:srgbClr val="FFFFFF"/>
                          </a:highlight>
                        </a:rPr>
                        <a:t>Fortalecimiento de la cultura organizacional para la protección de los usuarios que conlleve a generar un proceso de atención humanizada.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>
                          <a:highlight>
                            <a:srgbClr val="FFFFFF"/>
                          </a:highlight>
                        </a:rPr>
                        <a:t>Fomenta el respeto hacia todas las personas y la dignidad humana.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Alcanzar altos niveles de calificación en el eje evaluativo de humanización en la medida que cumplen con los derechos y deberes de los usuarios en materia de los servicios de salud. 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d64a384149_0_281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29</a:t>
            </a:fld>
            <a:endParaRPr/>
          </a:p>
        </p:txBody>
      </p:sp>
      <p:grpSp>
        <p:nvGrpSpPr>
          <p:cNvPr id="431" name="Google Shape;431;gd64a384149_0_281"/>
          <p:cNvGrpSpPr/>
          <p:nvPr/>
        </p:nvGrpSpPr>
        <p:grpSpPr>
          <a:xfrm>
            <a:off x="1588600" y="534225"/>
            <a:ext cx="8784900" cy="1002613"/>
            <a:chOff x="0" y="87"/>
            <a:chExt cx="8784900" cy="504003"/>
          </a:xfrm>
        </p:grpSpPr>
        <p:sp>
          <p:nvSpPr>
            <p:cNvPr id="432" name="Google Shape;432;gd64a384149_0_281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gd64a384149_0_281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LÍNEA DE ACREDITACIÓN EN SALUD  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gd64a384149_0_281"/>
          <p:cNvSpPr txBox="1"/>
          <p:nvPr/>
        </p:nvSpPr>
        <p:spPr>
          <a:xfrm>
            <a:off x="5139375" y="1773225"/>
            <a:ext cx="6709200" cy="3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1">
                <a:solidFill>
                  <a:schemeClr val="dk1"/>
                </a:solidFill>
              </a:rPr>
              <a:t>La Red de Salud del Centro, es una de las entidades que se sumó al proceso de Acreditación en Salud, inició su trabajo desde el año 2011 y su certificación fue otorgada en el año 2018. </a:t>
            </a:r>
            <a:endParaRPr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b="1">
                <a:solidFill>
                  <a:schemeClr val="dk1"/>
                </a:solidFill>
                <a:highlight>
                  <a:srgbClr val="FFFFFF"/>
                </a:highlight>
              </a:rPr>
              <a:t>¿Que es la Acreditación en salud?</a:t>
            </a:r>
            <a:endParaRPr sz="17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solidFill>
                  <a:schemeClr val="dk1"/>
                </a:solidFill>
                <a:highlight>
                  <a:srgbClr val="FFFFFF"/>
                </a:highlight>
              </a:rPr>
              <a:t>El Ministerio de Salud y Protección Social, mediante </a:t>
            </a:r>
            <a:r>
              <a:rPr lang="es-CO" sz="1700" b="1">
                <a:solidFill>
                  <a:schemeClr val="dk1"/>
                </a:solidFill>
                <a:highlight>
                  <a:srgbClr val="FFFFFF"/>
                </a:highlight>
              </a:rPr>
              <a:t>el Artículo 2 de la Resolución 2082 de 2014,</a:t>
            </a:r>
            <a:r>
              <a:rPr lang="es-CO" sz="1700">
                <a:solidFill>
                  <a:schemeClr val="dk1"/>
                </a:solidFill>
                <a:highlight>
                  <a:srgbClr val="FFFFFF"/>
                </a:highlight>
              </a:rPr>
              <a:t> reglamentó el nuevo esquema de operación del Sistema Único de Acreditación en Salud, esta </a:t>
            </a:r>
            <a:r>
              <a:rPr lang="es-CO" sz="1700">
                <a:solidFill>
                  <a:schemeClr val="dk1"/>
                </a:solidFill>
              </a:rPr>
              <a:t>se presenta como un opción voluntaria a la que se pueden articular instituciones públicas o privadas, donde se tenga como fin lograr una atención con altos niveles de excelencia y calidad.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435" name="Google Shape;435;gd64a384149_0_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00" y="1953638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8" name="Google Shape;78;gd64a384149_3_22"/>
          <p:cNvSpPr txBox="1">
            <a:spLocks noGrp="1"/>
          </p:cNvSpPr>
          <p:nvPr>
            <p:ph type="title"/>
          </p:nvPr>
        </p:nvSpPr>
        <p:spPr>
          <a:xfrm>
            <a:off x="1199456" y="620688"/>
            <a:ext cx="9505056" cy="91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alibri"/>
              <a:buNone/>
            </a:pPr>
            <a:r>
              <a:rPr lang="es-CO" sz="4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ESCUELAS DE VIDA</a:t>
            </a:r>
            <a:endParaRPr sz="4800"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gd64a384149_3_22"/>
          <p:cNvGrpSpPr/>
          <p:nvPr/>
        </p:nvGrpSpPr>
        <p:grpSpPr>
          <a:xfrm>
            <a:off x="2032000" y="1955991"/>
            <a:ext cx="7379286" cy="4181759"/>
            <a:chOff x="0" y="582"/>
            <a:chExt cx="7379286" cy="4181759"/>
          </a:xfrm>
        </p:grpSpPr>
        <p:sp>
          <p:nvSpPr>
            <p:cNvPr id="80" name="Google Shape;80;gd64a384149_3_22"/>
            <p:cNvSpPr/>
            <p:nvPr/>
          </p:nvSpPr>
          <p:spPr>
            <a:xfrm>
              <a:off x="0" y="472902"/>
              <a:ext cx="7379286" cy="806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gd64a384149_3_22"/>
            <p:cNvSpPr/>
            <p:nvPr/>
          </p:nvSpPr>
          <p:spPr>
            <a:xfrm>
              <a:off x="368964" y="582"/>
              <a:ext cx="5165500" cy="9446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d64a384149_3_22"/>
            <p:cNvSpPr txBox="1"/>
            <p:nvPr/>
          </p:nvSpPr>
          <p:spPr>
            <a:xfrm>
              <a:off x="415078" y="46696"/>
              <a:ext cx="5073272" cy="85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225" tIns="0" rIns="195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-CO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EJE </a:t>
              </a:r>
              <a:r>
                <a:rPr lang="es-CO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FORMACIÓN</a:t>
              </a:r>
              <a:r>
                <a:rPr lang="es-CO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CONTINUA 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d64a384149_3_22"/>
            <p:cNvSpPr/>
            <p:nvPr/>
          </p:nvSpPr>
          <p:spPr>
            <a:xfrm>
              <a:off x="0" y="1924422"/>
              <a:ext cx="7379286" cy="806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gd64a384149_3_22"/>
            <p:cNvSpPr/>
            <p:nvPr/>
          </p:nvSpPr>
          <p:spPr>
            <a:xfrm>
              <a:off x="368964" y="1452102"/>
              <a:ext cx="5165500" cy="9446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gd64a384149_3_22"/>
            <p:cNvSpPr txBox="1"/>
            <p:nvPr/>
          </p:nvSpPr>
          <p:spPr>
            <a:xfrm>
              <a:off x="415078" y="1498216"/>
              <a:ext cx="5073272" cy="85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225" tIns="0" rIns="195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-CO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EJE ACOMPAÑAMIENTO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d64a384149_3_22"/>
            <p:cNvSpPr/>
            <p:nvPr/>
          </p:nvSpPr>
          <p:spPr>
            <a:xfrm>
              <a:off x="0" y="3375941"/>
              <a:ext cx="7379286" cy="806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d64a384149_3_22"/>
            <p:cNvSpPr/>
            <p:nvPr/>
          </p:nvSpPr>
          <p:spPr>
            <a:xfrm>
              <a:off x="368964" y="2903622"/>
              <a:ext cx="5165500" cy="9446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d64a384149_3_22"/>
            <p:cNvSpPr txBox="1"/>
            <p:nvPr/>
          </p:nvSpPr>
          <p:spPr>
            <a:xfrm>
              <a:off x="415078" y="2949736"/>
              <a:ext cx="5073272" cy="85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225" tIns="0" rIns="195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-CO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EJE </a:t>
              </a:r>
              <a:r>
                <a:rPr lang="es-CO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GESTIÓN</a:t>
              </a:r>
              <a:r>
                <a:rPr lang="es-CO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PROYECTOS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d64a384149_0_390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30</a:t>
            </a:fld>
            <a:endParaRPr/>
          </a:p>
        </p:txBody>
      </p:sp>
      <p:graphicFrame>
        <p:nvGraphicFramePr>
          <p:cNvPr id="442" name="Google Shape;442;gd64a384149_0_390"/>
          <p:cNvGraphicFramePr/>
          <p:nvPr/>
        </p:nvGraphicFramePr>
        <p:xfrm>
          <a:off x="323175" y="1495975"/>
          <a:ext cx="11545625" cy="4687700"/>
        </p:xfrm>
        <a:graphic>
          <a:graphicData uri="http://schemas.openxmlformats.org/drawingml/2006/table">
            <a:tbl>
              <a:tblPr>
                <a:noFill/>
                <a:tableStyleId>{A27840E4-853B-4FC6-8CEF-4FB0D0770680}</a:tableStyleId>
              </a:tblPr>
              <a:tblGrid>
                <a:gridCol w="575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b="1"/>
                        <a:t>MIEMBROS DE LAS ASOCIACIONES DE USUARIOS</a:t>
                      </a:r>
                      <a:endParaRPr b="1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b="1"/>
                        <a:t>INSTITUCIÓN</a:t>
                      </a:r>
                      <a:endParaRPr b="1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Motiva a los miembros de las Asociaciones de Usuarios a mantener y cultivar procesos de mejoramiento continuo, donde su fin sea la excelencia. 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Reconocimiento público en el ámbito de la salud por haber iniciado un proceso de mejoramiento continuo hacia la excelencia.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Aumenta la comunicación interna y la motivación de los miembros de las Asociaciones de Usuarios, en la medida que estos siempre trabajarán por alcanzar competencias educativas y comunicativas óptimas y eficaces. 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Lograr imagen y credibilidad ante los usuarios y la comunidad en general así como aportes significativos al desarrollo de un sector vital para la sociedad.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Posibilita el  reconocimiento a nivel  municipal y nacional de las Asociaciones de Usuarios de la Red de Salud del Centro. 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Genera ventajas competitivas, en la medida que se convierte en un modelo de gestión y administración de referencia para otras instituciones de carácter público o privado 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/>
                        <a:t>Incentiva al trabajo continuo e integral de las Asociaciones de Usuarios donde se tenga como interés primordial velar por la salud y la seguridad de los usuarios vinculados a la ESE. 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Permite  generar procesos de apropiación y ejecución de principios y valores en todos los empleados de la institución.</a:t>
                      </a:r>
                      <a:endParaRPr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43" name="Google Shape;443;gd64a384149_0_390"/>
          <p:cNvGrpSpPr/>
          <p:nvPr/>
        </p:nvGrpSpPr>
        <p:grpSpPr>
          <a:xfrm>
            <a:off x="1588600" y="534222"/>
            <a:ext cx="8784900" cy="653490"/>
            <a:chOff x="0" y="87"/>
            <a:chExt cx="8784900" cy="504003"/>
          </a:xfrm>
        </p:grpSpPr>
        <p:sp>
          <p:nvSpPr>
            <p:cNvPr id="444" name="Google Shape;444;gd64a384149_0_390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gd64a384149_0_390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BENEFICIOS DE LA </a:t>
              </a: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ACREDITACIÓN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d64a384149_0_399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31</a:t>
            </a:fld>
            <a:endParaRPr/>
          </a:p>
        </p:txBody>
      </p:sp>
      <p:grpSp>
        <p:nvGrpSpPr>
          <p:cNvPr id="452" name="Google Shape;452;gd64a384149_0_399"/>
          <p:cNvGrpSpPr/>
          <p:nvPr/>
        </p:nvGrpSpPr>
        <p:grpSpPr>
          <a:xfrm>
            <a:off x="1588600" y="534225"/>
            <a:ext cx="8784900" cy="1002613"/>
            <a:chOff x="0" y="87"/>
            <a:chExt cx="8784900" cy="504003"/>
          </a:xfrm>
        </p:grpSpPr>
        <p:sp>
          <p:nvSpPr>
            <p:cNvPr id="453" name="Google Shape;453;gd64a384149_0_399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gd64a384149_0_399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LÍNEA DE FORMACIÓN TICS 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5" name="Google Shape;455;gd64a384149_0_399"/>
          <p:cNvPicPr preferRelativeResize="0"/>
          <p:nvPr/>
        </p:nvPicPr>
        <p:blipFill rotWithShape="1">
          <a:blip r:embed="rId3">
            <a:alphaModFix/>
          </a:blip>
          <a:srcRect t="29934" b="25618"/>
          <a:stretch/>
        </p:blipFill>
        <p:spPr>
          <a:xfrm>
            <a:off x="1156775" y="2049225"/>
            <a:ext cx="4147850" cy="223085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456" name="Google Shape;456;gd64a384149_0_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250" y="1937125"/>
            <a:ext cx="1171575" cy="37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d64a384149_0_399"/>
          <p:cNvSpPr txBox="1"/>
          <p:nvPr/>
        </p:nvSpPr>
        <p:spPr>
          <a:xfrm>
            <a:off x="6742325" y="1867350"/>
            <a:ext cx="5073300" cy="1981800"/>
          </a:xfrm>
          <a:prstGeom prst="rect">
            <a:avLst/>
          </a:prstGeom>
          <a:noFill/>
          <a:ln w="38100" cap="flat" cmpd="sng">
            <a:solidFill>
              <a:srgbClr val="EA999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solidFill>
                  <a:schemeClr val="dk1"/>
                </a:solidFill>
              </a:rPr>
              <a:t>El Congreso de la República de Colombia mediante la </a:t>
            </a:r>
            <a:r>
              <a:rPr lang="es-CO" sz="1700" b="1">
                <a:solidFill>
                  <a:schemeClr val="dk1"/>
                </a:solidFill>
              </a:rPr>
              <a:t>Ley 1341 de 2009</a:t>
            </a:r>
            <a:r>
              <a:rPr lang="es-CO" sz="1700">
                <a:solidFill>
                  <a:schemeClr val="dk1"/>
                </a:solidFill>
              </a:rPr>
              <a:t> define los principios y conceptos sobre la sociedad de la información y la organización de las tecnologías de la información y las comunicaciones TICS.</a:t>
            </a: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d64a384149_0_399"/>
          <p:cNvSpPr txBox="1"/>
          <p:nvPr/>
        </p:nvSpPr>
        <p:spPr>
          <a:xfrm>
            <a:off x="6878200" y="4488925"/>
            <a:ext cx="5073300" cy="1650000"/>
          </a:xfrm>
          <a:prstGeom prst="rect">
            <a:avLst/>
          </a:prstGeom>
          <a:noFill/>
          <a:ln w="38100" cap="flat" cmpd="sng">
            <a:solidFill>
              <a:srgbClr val="EA999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b="1">
                <a:solidFill>
                  <a:schemeClr val="dk1"/>
                </a:solidFill>
              </a:rPr>
              <a:t>Las TICS</a:t>
            </a:r>
            <a:r>
              <a:rPr lang="es-CO" sz="1700">
                <a:solidFill>
                  <a:schemeClr val="dk1"/>
                </a:solidFill>
              </a:rPr>
              <a:t> son un conjunto de herramientas que permiten y posibilitan transmitir, procesar y almacenar digitalmente la información; esto es posible por medio de dispositivos móviles u ordenadores conectados a la internet.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459" name="Google Shape;459;gd64a384149_0_3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0075" y="3936725"/>
            <a:ext cx="3205900" cy="173145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d64a384149_0_433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32</a:t>
            </a:fld>
            <a:endParaRPr/>
          </a:p>
        </p:txBody>
      </p:sp>
      <p:sp>
        <p:nvSpPr>
          <p:cNvPr id="466" name="Google Shape;466;gd64a384149_0_433"/>
          <p:cNvSpPr txBox="1"/>
          <p:nvPr/>
        </p:nvSpPr>
        <p:spPr>
          <a:xfrm>
            <a:off x="3437275" y="1177275"/>
            <a:ext cx="7469400" cy="2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900">
                <a:solidFill>
                  <a:schemeClr val="dk1"/>
                </a:solidFill>
              </a:rPr>
              <a:t>La Red de Salud del Centro en el </a:t>
            </a:r>
            <a:r>
              <a:rPr lang="es-CO" sz="1900" b="1">
                <a:solidFill>
                  <a:schemeClr val="dk1"/>
                </a:solidFill>
              </a:rPr>
              <a:t>Proyecto “Escuelas de Vida” </a:t>
            </a:r>
            <a:r>
              <a:rPr lang="es-CO" sz="1900">
                <a:solidFill>
                  <a:schemeClr val="dk1"/>
                </a:solidFill>
              </a:rPr>
              <a:t> presenta como eje de formación: </a:t>
            </a:r>
            <a:r>
              <a:rPr lang="es-CO" sz="1900" b="1">
                <a:solidFill>
                  <a:schemeClr val="dk1"/>
                </a:solidFill>
              </a:rPr>
              <a:t>Las TICS</a:t>
            </a:r>
            <a:r>
              <a:rPr lang="es-CO" sz="1900">
                <a:solidFill>
                  <a:schemeClr val="dk1"/>
                </a:solidFill>
              </a:rPr>
              <a:t>  como un aspecto clave para el fortalecimiento y potenciación de habilidades tecnológicas en los miembros de las Asociaciones de Usuarios </a:t>
            </a:r>
            <a:endParaRPr sz="19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900">
                <a:solidFill>
                  <a:schemeClr val="dk1"/>
                </a:solidFill>
              </a:rPr>
              <a:t>que representan la ESE CENTRO. </a:t>
            </a:r>
            <a:endParaRPr sz="19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gd64a384149_0_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" y="1013175"/>
            <a:ext cx="2605425" cy="206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8" name="Google Shape;468;gd64a384149_0_433"/>
          <p:cNvGrpSpPr/>
          <p:nvPr/>
        </p:nvGrpSpPr>
        <p:grpSpPr>
          <a:xfrm>
            <a:off x="415300" y="4318531"/>
            <a:ext cx="8044186" cy="1002607"/>
            <a:chOff x="0" y="90"/>
            <a:chExt cx="8967878" cy="504000"/>
          </a:xfrm>
        </p:grpSpPr>
        <p:sp>
          <p:nvSpPr>
            <p:cNvPr id="469" name="Google Shape;469;gd64a384149_0_433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gd64a384149_0_433"/>
            <p:cNvSpPr txBox="1"/>
            <p:nvPr/>
          </p:nvSpPr>
          <p:spPr>
            <a:xfrm>
              <a:off x="232178" y="24694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BENEFICIOS DE LAS  TICS 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gd64a384149_0_433"/>
          <p:cNvSpPr/>
          <p:nvPr/>
        </p:nvSpPr>
        <p:spPr>
          <a:xfrm>
            <a:off x="6709275" y="4825375"/>
            <a:ext cx="700800" cy="14709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gd64a384149_0_4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1025" y="2271125"/>
            <a:ext cx="2756375" cy="26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d64a384149_0_406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33</a:t>
            </a:fld>
            <a:endParaRPr/>
          </a:p>
        </p:txBody>
      </p:sp>
      <p:graphicFrame>
        <p:nvGraphicFramePr>
          <p:cNvPr id="479" name="Google Shape;479;gd64a384149_0_406"/>
          <p:cNvGraphicFramePr/>
          <p:nvPr/>
        </p:nvGraphicFramePr>
        <p:xfrm>
          <a:off x="0" y="486550"/>
          <a:ext cx="12192000" cy="5219300"/>
        </p:xfrm>
        <a:graphic>
          <a:graphicData uri="http://schemas.openxmlformats.org/drawingml/2006/table">
            <a:tbl>
              <a:tblPr>
                <a:noFill/>
                <a:tableStyleId>{A27840E4-853B-4FC6-8CEF-4FB0D0770680}</a:tableStyleId>
              </a:tblPr>
              <a:tblGrid>
                <a:gridCol w="552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sz="1200" b="1"/>
                        <a:t>MIEMBROS DE LAS ASOCIACIONES DE USUARIOS </a:t>
                      </a:r>
                      <a:endParaRPr sz="1200" b="1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sz="1200" b="1"/>
                        <a:t>INSTITUCIÓN</a:t>
                      </a:r>
                      <a:endParaRPr sz="1200" b="1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sz="1200"/>
                        <a:t>Posibilita a los miembros de las Asociaciones de Usuarios registrar información, actas y acuerdos de manera digital en corto tiempo y en cualquier espacio donde se cuente con un dispositivo tecnológico.</a:t>
                      </a:r>
                      <a:endParaRPr sz="1200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s-CO" sz="1200"/>
                        <a:t>Permite digitalizar los registros de salud, en la medida que posibilita ingresar los datos de los usuarios en un sistema informático. </a:t>
                      </a:r>
                      <a:endParaRPr sz="1200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sz="1200"/>
                        <a:t>Permite presentar de manera audiovisual logros y objetivos obtenidos a la Junta directiva, así como el  portafolio de servicios ofrecidos por la ESE a la comunidad en la que inciden las AU. </a:t>
                      </a:r>
                      <a:endParaRPr sz="1200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/>
                        <a:t>Aumenta la eficiencia y productividad de los empleados de la institución. </a:t>
                      </a:r>
                      <a:endParaRPr sz="1200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sz="1200"/>
                        <a:t>Posibilita canales de comunicación efectivos y seguros por medio del Email o de las Redes Sociales con los afiliados a la ESE, donde se permita conocer sus inquietudes y demandas para hacer propuestas ante las juntas directivas de la institución.  </a:t>
                      </a:r>
                      <a:endParaRPr sz="1200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/>
                        <a:t>Posibilita el servicio de Telemedicina y el fortalecimiento en el programa de tecnovigilancia y farmacovigilancia que aborda la ESE.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sz="1200"/>
                        <a:t>Facilita la comunicación entre los miembros de las Asociaciones de Usuarios y el personal de talento humano de la Red de Salud del Centro.</a:t>
                      </a:r>
                      <a:endParaRPr sz="1200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>
                          <a:highlight>
                            <a:srgbClr val="FFFFFF"/>
                          </a:highlight>
                        </a:rPr>
                        <a:t>Permite la gestión y análisis de enormes volúmenes de datos de los pacientes con el objetivo de extraer información útil. </a:t>
                      </a:r>
                      <a:endParaRPr sz="1200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sz="1200"/>
                        <a:t>Permite disponer y obtener amplia información de la ESE a través del portal web de la institución.</a:t>
                      </a:r>
                      <a:endParaRPr sz="1200">
                        <a:highlight>
                          <a:srgbClr val="FFFF00"/>
                        </a:highlight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>
                          <a:highlight>
                            <a:srgbClr val="FFFFFF"/>
                          </a:highlight>
                        </a:rPr>
                        <a:t>Permite alcanzar sólidos y fiables métodos de privacidad y seguridad de la información.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sz="1200"/>
                        <a:t>Posibilita a los miembros de las Asociaciones de Usuarios obtener información en línea acerca de novedades y eventos programados por la Red de Salud del Centro. </a:t>
                      </a:r>
                      <a:endParaRPr sz="1200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O" sz="1200"/>
                        <a:t>Permite expandir su alcance y reconocimiento por medio de pautas publicitarias y de las redes sociales.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ddcae980d8_0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34</a:t>
            </a:fld>
            <a:endParaRPr/>
          </a:p>
        </p:txBody>
      </p:sp>
      <p:grpSp>
        <p:nvGrpSpPr>
          <p:cNvPr id="486" name="Google Shape;486;gddcae980d8_0_22"/>
          <p:cNvGrpSpPr/>
          <p:nvPr/>
        </p:nvGrpSpPr>
        <p:grpSpPr>
          <a:xfrm>
            <a:off x="1703550" y="1619476"/>
            <a:ext cx="8784900" cy="1611538"/>
            <a:chOff x="0" y="87"/>
            <a:chExt cx="8784900" cy="454800"/>
          </a:xfrm>
        </p:grpSpPr>
        <p:sp>
          <p:nvSpPr>
            <p:cNvPr id="487" name="Google Shape;487;gddcae980d8_0_22"/>
            <p:cNvSpPr/>
            <p:nvPr/>
          </p:nvSpPr>
          <p:spPr>
            <a:xfrm>
              <a:off x="0" y="91"/>
              <a:ext cx="8784900" cy="387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gddcae980d8_0_22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20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O" sz="3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MÓDULOS TEMÁTICOS DEL EJE DE FORMACIÓN CONTINUA </a:t>
              </a:r>
              <a:endParaRPr sz="3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9" name="Google Shape;489;gddcae980d8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375" y="3098525"/>
            <a:ext cx="4511425" cy="31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dc40e750a0_0_20"/>
          <p:cNvSpPr txBox="1">
            <a:spLocks noGrp="1"/>
          </p:cNvSpPr>
          <p:nvPr>
            <p:ph type="sldNum" idx="12"/>
          </p:nvPr>
        </p:nvSpPr>
        <p:spPr>
          <a:xfrm>
            <a:off x="11478857" y="6491375"/>
            <a:ext cx="713100" cy="366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35</a:t>
            </a:fld>
            <a:endParaRPr/>
          </a:p>
        </p:txBody>
      </p:sp>
      <p:sp>
        <p:nvSpPr>
          <p:cNvPr id="496" name="Google Shape;496;gdc40e750a0_0_20"/>
          <p:cNvSpPr txBox="1"/>
          <p:nvPr/>
        </p:nvSpPr>
        <p:spPr>
          <a:xfrm>
            <a:off x="1613197" y="534225"/>
            <a:ext cx="87357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LINEA DE FORMACION DE PARTICIPACIÓN SOCIAL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7" name="Google Shape;497;gdc40e750a0_0_20"/>
          <p:cNvGrpSpPr/>
          <p:nvPr/>
        </p:nvGrpSpPr>
        <p:grpSpPr>
          <a:xfrm>
            <a:off x="1588600" y="462401"/>
            <a:ext cx="8784900" cy="807845"/>
            <a:chOff x="0" y="-49115"/>
            <a:chExt cx="8784900" cy="553205"/>
          </a:xfrm>
        </p:grpSpPr>
        <p:sp>
          <p:nvSpPr>
            <p:cNvPr id="498" name="Google Shape;498;gdc40e750a0_0_20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gdc40e750a0_0_20"/>
            <p:cNvSpPr txBox="1"/>
            <p:nvPr/>
          </p:nvSpPr>
          <p:spPr>
            <a:xfrm>
              <a:off x="24600" y="-49115"/>
              <a:ext cx="87357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MÓDULOS TEMÁTICOS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LÍNEA DE FORMACIÓN DE PARTICIPACIÓN SOCIAL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gdc40e750a0_0_20"/>
          <p:cNvGrpSpPr/>
          <p:nvPr/>
        </p:nvGrpSpPr>
        <p:grpSpPr>
          <a:xfrm>
            <a:off x="114104" y="1292391"/>
            <a:ext cx="3987929" cy="4561110"/>
            <a:chOff x="1830046" y="1146343"/>
            <a:chExt cx="1827900" cy="2399700"/>
          </a:xfrm>
        </p:grpSpPr>
        <p:sp>
          <p:nvSpPr>
            <p:cNvPr id="501" name="Google Shape;501;gdc40e750a0_0_20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gdc40e750a0_0_20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  <a:p>
              <a:pPr marL="457200" lvl="0" indent="-336550" algn="just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s-CO" sz="1700"/>
                <a:t>Importancia de la participación.</a:t>
              </a:r>
              <a:endParaRPr sz="1700"/>
            </a:p>
            <a:p>
              <a:pPr marL="457200" lvl="0" indent="-336550" algn="just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s-CO" sz="1700">
                  <a:solidFill>
                    <a:schemeClr val="dk1"/>
                  </a:solidFill>
                </a:rPr>
                <a:t>La comunicación asertiva. </a:t>
              </a:r>
              <a:endParaRPr sz="1700">
                <a:solidFill>
                  <a:schemeClr val="dk1"/>
                </a:solidFill>
              </a:endParaRPr>
            </a:p>
            <a:p>
              <a:pPr marL="457200" lvl="0" indent="-336550" algn="just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s-CO" sz="1700"/>
                <a:t>Trabajo en equipo.</a:t>
              </a:r>
              <a:endParaRPr sz="1700"/>
            </a:p>
            <a:p>
              <a:pPr marL="45720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endParaRPr sz="1800"/>
            </a:p>
          </p:txBody>
        </p:sp>
      </p:grpSp>
      <p:grpSp>
        <p:nvGrpSpPr>
          <p:cNvPr id="503" name="Google Shape;503;gdc40e750a0_0_20"/>
          <p:cNvGrpSpPr/>
          <p:nvPr/>
        </p:nvGrpSpPr>
        <p:grpSpPr>
          <a:xfrm>
            <a:off x="8108463" y="1292394"/>
            <a:ext cx="3987929" cy="4561110"/>
            <a:chOff x="5485996" y="1146343"/>
            <a:chExt cx="1827900" cy="2399700"/>
          </a:xfrm>
        </p:grpSpPr>
        <p:sp>
          <p:nvSpPr>
            <p:cNvPr id="504" name="Google Shape;504;gdc40e750a0_0_20"/>
            <p:cNvSpPr/>
            <p:nvPr/>
          </p:nvSpPr>
          <p:spPr>
            <a:xfrm rot="-5400000">
              <a:off x="520009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gdc40e750a0_0_20"/>
            <p:cNvSpPr/>
            <p:nvPr/>
          </p:nvSpPr>
          <p:spPr>
            <a:xfrm flipH="1">
              <a:off x="5575250" y="1681048"/>
              <a:ext cx="1649400" cy="17697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/>
                <a:t>MÓDULO 3 AVANZADO</a:t>
              </a:r>
              <a:endParaRPr sz="18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  <a:p>
              <a:pPr marL="457200" lvl="0" indent="-336550" algn="just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s-CO" sz="1700">
                  <a:solidFill>
                    <a:schemeClr val="dk1"/>
                  </a:solidFill>
                </a:rPr>
                <a:t>Control social en salud.</a:t>
              </a:r>
              <a:endParaRPr sz="1700"/>
            </a:p>
            <a:p>
              <a:pPr marL="457200" lvl="0" indent="-336550" algn="just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s-CO" sz="1700"/>
                <a:t>Gestión y garantía en salud con participación en el proceso de decisión. </a:t>
              </a:r>
              <a:endParaRPr sz="1700"/>
            </a:p>
            <a:p>
              <a:pPr marL="457200" lvl="0" indent="-336550" algn="just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s-CO" sz="1700">
                  <a:solidFill>
                    <a:schemeClr val="dk1"/>
                  </a:solidFill>
                </a:rPr>
                <a:t>Involucrarse con los lineamientos del SGSSS, a fin de ejercer sus derechos y hacerlos valer.</a:t>
              </a:r>
              <a:endParaRPr sz="1700"/>
            </a:p>
            <a:p>
              <a:pPr marL="45720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06" name="Google Shape;506;gdc40e750a0_0_20"/>
          <p:cNvSpPr txBox="1"/>
          <p:nvPr/>
        </p:nvSpPr>
        <p:spPr>
          <a:xfrm>
            <a:off x="769750" y="2485400"/>
            <a:ext cx="26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</a:rPr>
              <a:t>MÓDULO 1 BÁSICO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dc40e750a0_0_20"/>
          <p:cNvSpPr/>
          <p:nvPr/>
        </p:nvSpPr>
        <p:spPr>
          <a:xfrm flipH="1">
            <a:off x="4316704" y="2345450"/>
            <a:ext cx="3598496" cy="3271834"/>
          </a:xfrm>
          <a:prstGeom prst="snip1Rect">
            <a:avLst>
              <a:gd name="adj" fmla="val 0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/>
              <a:t>MÓDULO 2 INTERMEDIO 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El liderazgo como parte integral del desarrollo social.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Normativa de las Asociaciones de Usuarios.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Herramientas para fortalecer la participación e incidencia de los miembros de las Asociaciones de Usuarios. </a:t>
            </a:r>
            <a:endParaRPr sz="1700"/>
          </a:p>
        </p:txBody>
      </p:sp>
      <p:sp>
        <p:nvSpPr>
          <p:cNvPr id="508" name="Google Shape;508;gdc40e750a0_0_20"/>
          <p:cNvSpPr/>
          <p:nvPr/>
        </p:nvSpPr>
        <p:spPr>
          <a:xfrm rot="-5400000">
            <a:off x="3835354" y="1579001"/>
            <a:ext cx="4561200" cy="3987900"/>
          </a:xfrm>
          <a:prstGeom prst="rightArrowCallout">
            <a:avLst>
              <a:gd name="adj1" fmla="val 9283"/>
              <a:gd name="adj2" fmla="val 13570"/>
              <a:gd name="adj3" fmla="val 16082"/>
              <a:gd name="adj4" fmla="val 81236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dffe7efd65_0_10"/>
          <p:cNvSpPr txBox="1">
            <a:spLocks noGrp="1"/>
          </p:cNvSpPr>
          <p:nvPr>
            <p:ph type="sldNum" idx="12"/>
          </p:nvPr>
        </p:nvSpPr>
        <p:spPr>
          <a:xfrm>
            <a:off x="11478857" y="6491375"/>
            <a:ext cx="713100" cy="366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36</a:t>
            </a:fld>
            <a:endParaRPr/>
          </a:p>
        </p:txBody>
      </p:sp>
      <p:sp>
        <p:nvSpPr>
          <p:cNvPr id="515" name="Google Shape;515;gdffe7efd65_0_10"/>
          <p:cNvSpPr txBox="1"/>
          <p:nvPr/>
        </p:nvSpPr>
        <p:spPr>
          <a:xfrm>
            <a:off x="1613197" y="534225"/>
            <a:ext cx="87357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LINEA DE FORMACION DE PARTICIPACIÓN SOCIAL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6" name="Google Shape;516;gdffe7efd65_0_10"/>
          <p:cNvGrpSpPr/>
          <p:nvPr/>
        </p:nvGrpSpPr>
        <p:grpSpPr>
          <a:xfrm>
            <a:off x="1588600" y="534225"/>
            <a:ext cx="8784900" cy="735996"/>
            <a:chOff x="0" y="87"/>
            <a:chExt cx="8784900" cy="504003"/>
          </a:xfrm>
        </p:grpSpPr>
        <p:sp>
          <p:nvSpPr>
            <p:cNvPr id="517" name="Google Shape;517;gdffe7efd65_0_10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gdffe7efd65_0_10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MÓDULOS TEMÁTICOS 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LÍNEA DE FORMACIÓN DE HUMANIZACIÓN EN SALUD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gdffe7efd65_0_10"/>
          <p:cNvGrpSpPr/>
          <p:nvPr/>
        </p:nvGrpSpPr>
        <p:grpSpPr>
          <a:xfrm>
            <a:off x="123242" y="1325194"/>
            <a:ext cx="3987929" cy="4583667"/>
            <a:chOff x="1830046" y="1146343"/>
            <a:chExt cx="1827900" cy="2399700"/>
          </a:xfrm>
        </p:grpSpPr>
        <p:sp>
          <p:nvSpPr>
            <p:cNvPr id="520" name="Google Shape;520;gdffe7efd65_0_10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gdffe7efd65_0_10"/>
            <p:cNvSpPr/>
            <p:nvPr/>
          </p:nvSpPr>
          <p:spPr>
            <a:xfrm flipH="1">
              <a:off x="1919294" y="1686400"/>
              <a:ext cx="1649400" cy="17697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  <a:p>
              <a:pPr marL="457200" lvl="0" indent="-3365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●"/>
              </a:pPr>
              <a:r>
                <a:rPr lang="es-CO" sz="1700">
                  <a:solidFill>
                    <a:schemeClr val="dk1"/>
                  </a:solidFill>
                </a:rPr>
                <a:t>La importancia de la empatía </a:t>
              </a:r>
              <a:endParaRPr sz="1700">
                <a:solidFill>
                  <a:schemeClr val="dk1"/>
                </a:solidFill>
              </a:endParaRPr>
            </a:p>
            <a:p>
              <a:pPr marL="457200" lvl="0" indent="-3365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●"/>
              </a:pPr>
              <a:r>
                <a:rPr lang="es-CO" sz="1700">
                  <a:solidFill>
                    <a:schemeClr val="dk1"/>
                  </a:solidFill>
                </a:rPr>
                <a:t>Decálogo del buen trato</a:t>
              </a:r>
              <a:endParaRPr sz="1700">
                <a:solidFill>
                  <a:schemeClr val="dk1"/>
                </a:solidFill>
              </a:endParaRPr>
            </a:p>
            <a:p>
              <a:pPr marL="457200" lvl="0" indent="-3365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●"/>
              </a:pPr>
              <a:r>
                <a:rPr lang="es-CO" sz="1700">
                  <a:solidFill>
                    <a:schemeClr val="dk1"/>
                  </a:solidFill>
                </a:rPr>
                <a:t>Importancia de tener una capacidad de escucha</a:t>
              </a:r>
              <a:endParaRPr sz="2300"/>
            </a:p>
            <a:p>
              <a:pPr marL="45720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endParaRPr sz="1800"/>
            </a:p>
          </p:txBody>
        </p:sp>
      </p:grpSp>
      <p:grpSp>
        <p:nvGrpSpPr>
          <p:cNvPr id="522" name="Google Shape;522;gdffe7efd65_0_10"/>
          <p:cNvGrpSpPr/>
          <p:nvPr/>
        </p:nvGrpSpPr>
        <p:grpSpPr>
          <a:xfrm>
            <a:off x="8089813" y="1325108"/>
            <a:ext cx="3987929" cy="4583667"/>
            <a:chOff x="5485996" y="1146343"/>
            <a:chExt cx="1827900" cy="2399700"/>
          </a:xfrm>
        </p:grpSpPr>
        <p:sp>
          <p:nvSpPr>
            <p:cNvPr id="523" name="Google Shape;523;gdffe7efd65_0_10"/>
            <p:cNvSpPr/>
            <p:nvPr/>
          </p:nvSpPr>
          <p:spPr>
            <a:xfrm rot="-5400000">
              <a:off x="520009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gdffe7efd65_0_10"/>
            <p:cNvSpPr/>
            <p:nvPr/>
          </p:nvSpPr>
          <p:spPr>
            <a:xfrm flipH="1">
              <a:off x="5575246" y="1698849"/>
              <a:ext cx="1649400" cy="17403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/>
            </a:p>
            <a:p>
              <a:pPr marL="457200" lvl="0" indent="-3365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●"/>
              </a:pPr>
              <a:r>
                <a:rPr lang="es-CO" sz="1700">
                  <a:solidFill>
                    <a:schemeClr val="dk1"/>
                  </a:solidFill>
                </a:rPr>
                <a:t>Atención centrada en el usuario</a:t>
              </a:r>
              <a:endParaRPr sz="1700">
                <a:solidFill>
                  <a:schemeClr val="dk1"/>
                </a:solidFill>
              </a:endParaRPr>
            </a:p>
            <a:p>
              <a:pPr marL="457200" lvl="0" indent="-3365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●"/>
              </a:pPr>
              <a:r>
                <a:rPr lang="es-CO" sz="1700">
                  <a:solidFill>
                    <a:schemeClr val="dk1"/>
                  </a:solidFill>
                </a:rPr>
                <a:t>Capacidad de orientar y asesorar</a:t>
              </a:r>
              <a:endParaRPr sz="1700">
                <a:solidFill>
                  <a:schemeClr val="dk1"/>
                </a:solidFill>
              </a:endParaRPr>
            </a:p>
            <a:p>
              <a:pPr marL="457200" lvl="0" indent="-3365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●"/>
              </a:pPr>
              <a:r>
                <a:rPr lang="es-CO" sz="1700">
                  <a:solidFill>
                    <a:schemeClr val="dk1"/>
                  </a:solidFill>
                </a:rPr>
                <a:t>Sistema General de Salud y Seguridad Social</a:t>
              </a:r>
              <a:endParaRPr sz="2300">
                <a:solidFill>
                  <a:schemeClr val="dk1"/>
                </a:solidFill>
              </a:endParaRPr>
            </a:p>
          </p:txBody>
        </p:sp>
      </p:grpSp>
      <p:sp>
        <p:nvSpPr>
          <p:cNvPr id="525" name="Google Shape;525;gdffe7efd65_0_10"/>
          <p:cNvSpPr txBox="1"/>
          <p:nvPr/>
        </p:nvSpPr>
        <p:spPr>
          <a:xfrm>
            <a:off x="892600" y="2520425"/>
            <a:ext cx="2449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b="1"/>
              <a:t>MÓDULO 1 BÁSICO </a:t>
            </a:r>
            <a:endParaRPr sz="1700" b="1"/>
          </a:p>
        </p:txBody>
      </p:sp>
      <p:sp>
        <p:nvSpPr>
          <p:cNvPr id="526" name="Google Shape;526;gdffe7efd65_0_10"/>
          <p:cNvSpPr txBox="1"/>
          <p:nvPr/>
        </p:nvSpPr>
        <p:spPr>
          <a:xfrm>
            <a:off x="8850000" y="2607875"/>
            <a:ext cx="251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/>
              <a:t>MÓDULO 3 AVANZADO</a:t>
            </a:r>
            <a:endParaRPr sz="1600" b="1"/>
          </a:p>
        </p:txBody>
      </p:sp>
      <p:sp>
        <p:nvSpPr>
          <p:cNvPr id="527" name="Google Shape;527;gdffe7efd65_0_10"/>
          <p:cNvSpPr/>
          <p:nvPr/>
        </p:nvSpPr>
        <p:spPr>
          <a:xfrm flipH="1">
            <a:off x="4298143" y="2362986"/>
            <a:ext cx="3598496" cy="3380304"/>
          </a:xfrm>
          <a:prstGeom prst="snip1Rect">
            <a:avLst>
              <a:gd name="adj" fmla="val 0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/>
              <a:t>MÓDULO 2 INTERMEDIO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Derechos y deberes de los Usuarios</a:t>
            </a:r>
            <a:endParaRPr sz="1700" b="1">
              <a:solidFill>
                <a:schemeClr val="dk1"/>
              </a:solidFill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Establecer y sensibilizar respecto a la atención enmarcada en la ética, valores y los principios institucionales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Cumplimiento de protocolos de bioseguridad</a:t>
            </a:r>
            <a:endParaRPr sz="2300" b="1"/>
          </a:p>
        </p:txBody>
      </p:sp>
      <p:sp>
        <p:nvSpPr>
          <p:cNvPr id="528" name="Google Shape;528;gdffe7efd65_0_10"/>
          <p:cNvSpPr/>
          <p:nvPr/>
        </p:nvSpPr>
        <p:spPr>
          <a:xfrm rot="-5400000">
            <a:off x="3804038" y="1622975"/>
            <a:ext cx="4583700" cy="3987900"/>
          </a:xfrm>
          <a:prstGeom prst="rightArrowCallout">
            <a:avLst>
              <a:gd name="adj1" fmla="val 9283"/>
              <a:gd name="adj2" fmla="val 13570"/>
              <a:gd name="adj3" fmla="val 16082"/>
              <a:gd name="adj4" fmla="val 81236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dffe7efd65_0_28"/>
          <p:cNvSpPr txBox="1">
            <a:spLocks noGrp="1"/>
          </p:cNvSpPr>
          <p:nvPr>
            <p:ph type="sldNum" idx="12"/>
          </p:nvPr>
        </p:nvSpPr>
        <p:spPr>
          <a:xfrm>
            <a:off x="11478857" y="6491375"/>
            <a:ext cx="713100" cy="366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37</a:t>
            </a:fld>
            <a:endParaRPr/>
          </a:p>
        </p:txBody>
      </p:sp>
      <p:sp>
        <p:nvSpPr>
          <p:cNvPr id="535" name="Google Shape;535;gdffe7efd65_0_28"/>
          <p:cNvSpPr txBox="1"/>
          <p:nvPr/>
        </p:nvSpPr>
        <p:spPr>
          <a:xfrm>
            <a:off x="1613197" y="534225"/>
            <a:ext cx="87357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LINEA DE FORMACION DE PARTICIPACIÓN SOCIAL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6" name="Google Shape;536;gdffe7efd65_0_28"/>
          <p:cNvGrpSpPr/>
          <p:nvPr/>
        </p:nvGrpSpPr>
        <p:grpSpPr>
          <a:xfrm>
            <a:off x="1542050" y="576501"/>
            <a:ext cx="8784900" cy="657832"/>
            <a:chOff x="0" y="81"/>
            <a:chExt cx="8784900" cy="504009"/>
          </a:xfrm>
        </p:grpSpPr>
        <p:sp>
          <p:nvSpPr>
            <p:cNvPr id="537" name="Google Shape;537;gdffe7efd65_0_28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gdffe7efd65_0_28"/>
            <p:cNvSpPr txBox="1"/>
            <p:nvPr/>
          </p:nvSpPr>
          <p:spPr>
            <a:xfrm>
              <a:off x="24600" y="81"/>
              <a:ext cx="87357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MÓDULOS TEMÁTICOS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LÍNEA DE FORMACIÓN DE ACREDITACIÓN EN SALUD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gdffe7efd65_0_28"/>
          <p:cNvGrpSpPr/>
          <p:nvPr/>
        </p:nvGrpSpPr>
        <p:grpSpPr>
          <a:xfrm>
            <a:off x="8089863" y="1222095"/>
            <a:ext cx="3987929" cy="4588466"/>
            <a:chOff x="5485996" y="1146343"/>
            <a:chExt cx="1827900" cy="2399700"/>
          </a:xfrm>
        </p:grpSpPr>
        <p:sp>
          <p:nvSpPr>
            <p:cNvPr id="540" name="Google Shape;540;gdffe7efd65_0_28"/>
            <p:cNvSpPr/>
            <p:nvPr/>
          </p:nvSpPr>
          <p:spPr>
            <a:xfrm rot="-5400000">
              <a:off x="520009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gdffe7efd65_0_28"/>
            <p:cNvSpPr/>
            <p:nvPr/>
          </p:nvSpPr>
          <p:spPr>
            <a:xfrm flipH="1">
              <a:off x="5575250" y="1681048"/>
              <a:ext cx="1649400" cy="17697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/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</a:endParaRPr>
            </a:p>
            <a:p>
              <a:pPr marL="45720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42" name="Google Shape;542;gdffe7efd65_0_28"/>
          <p:cNvGrpSpPr/>
          <p:nvPr/>
        </p:nvGrpSpPr>
        <p:grpSpPr>
          <a:xfrm>
            <a:off x="149454" y="1222096"/>
            <a:ext cx="3987929" cy="4588466"/>
            <a:chOff x="1830046" y="1146343"/>
            <a:chExt cx="1827900" cy="2399700"/>
          </a:xfrm>
        </p:grpSpPr>
        <p:sp>
          <p:nvSpPr>
            <p:cNvPr id="543" name="Google Shape;543;gdffe7efd65_0_28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gdffe7efd65_0_28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  <a:p>
              <a:pPr marL="45720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endParaRPr sz="1800"/>
            </a:p>
          </p:txBody>
        </p:sp>
      </p:grpSp>
      <p:sp>
        <p:nvSpPr>
          <p:cNvPr id="545" name="Google Shape;545;gdffe7efd65_0_28"/>
          <p:cNvSpPr txBox="1"/>
          <p:nvPr/>
        </p:nvSpPr>
        <p:spPr>
          <a:xfrm>
            <a:off x="437713" y="2846513"/>
            <a:ext cx="3341400" cy="2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Descripción del Sistema Obligatorio de Garantía de Calidad en Salud (SOGCS)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Conceptos básicos y características de la acreditación en salud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Estándares del sistema único de acreditación en salud.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dffe7efd65_0_28"/>
          <p:cNvSpPr txBox="1"/>
          <p:nvPr/>
        </p:nvSpPr>
        <p:spPr>
          <a:xfrm>
            <a:off x="630175" y="2415425"/>
            <a:ext cx="295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/>
              <a:t>MÓDULO 1 BÁSICO </a:t>
            </a:r>
            <a:endParaRPr sz="1600" b="1"/>
          </a:p>
        </p:txBody>
      </p:sp>
      <p:sp>
        <p:nvSpPr>
          <p:cNvPr id="547" name="Google Shape;547;gdffe7efd65_0_28"/>
          <p:cNvSpPr txBox="1"/>
          <p:nvPr/>
        </p:nvSpPr>
        <p:spPr>
          <a:xfrm>
            <a:off x="4776450" y="2467925"/>
            <a:ext cx="29565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dffe7efd65_0_28"/>
          <p:cNvSpPr txBox="1"/>
          <p:nvPr/>
        </p:nvSpPr>
        <p:spPr>
          <a:xfrm>
            <a:off x="4333850" y="2846525"/>
            <a:ext cx="3201300" cy="2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Marco legal/Normatividad del -SOGCS- 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  <a:highlight>
                  <a:srgbClr val="FFFFFF"/>
                </a:highlight>
              </a:rPr>
              <a:t>El valor de estar acreditado: Beneficios sobre la organización, los pacientes y la Asociación de Usuarios.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700">
                <a:solidFill>
                  <a:schemeClr val="dk1"/>
                </a:solidFill>
                <a:highlight>
                  <a:srgbClr val="FFFFFF"/>
                </a:highlight>
              </a:rPr>
              <a:t>Ejes del modelo evaluativo</a:t>
            </a:r>
            <a:r>
              <a:rPr lang="es-CO" sz="16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dffe7efd65_0_28"/>
          <p:cNvSpPr txBox="1"/>
          <p:nvPr/>
        </p:nvSpPr>
        <p:spPr>
          <a:xfrm>
            <a:off x="4521675" y="2415425"/>
            <a:ext cx="318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/>
              <a:t>MODELO 2 INTERMEDIO </a:t>
            </a:r>
            <a:endParaRPr sz="1600" b="1"/>
          </a:p>
        </p:txBody>
      </p:sp>
      <p:sp>
        <p:nvSpPr>
          <p:cNvPr id="550" name="Google Shape;550;gdffe7efd65_0_28"/>
          <p:cNvSpPr txBox="1"/>
          <p:nvPr/>
        </p:nvSpPr>
        <p:spPr>
          <a:xfrm>
            <a:off x="8605125" y="2383625"/>
            <a:ext cx="295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/>
              <a:t>MODELO 3 AVANZADO</a:t>
            </a:r>
            <a:endParaRPr sz="1600" b="1"/>
          </a:p>
        </p:txBody>
      </p:sp>
      <p:sp>
        <p:nvSpPr>
          <p:cNvPr id="551" name="Google Shape;551;gdffe7efd65_0_28"/>
          <p:cNvSpPr txBox="1"/>
          <p:nvPr/>
        </p:nvSpPr>
        <p:spPr>
          <a:xfrm>
            <a:off x="8372025" y="2730425"/>
            <a:ext cx="33414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>
                <a:solidFill>
                  <a:schemeClr val="dk1"/>
                </a:solidFill>
              </a:rPr>
              <a:t>Diseño y gestión de planes y proyectos en pro de la calidad en los servicios de salud para todos los usuarios vinculados a la Red de Salud del Centro.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>
                <a:solidFill>
                  <a:schemeClr val="dk1"/>
                </a:solidFill>
              </a:rPr>
              <a:t>Herramientas para un adecuado seguimiento en los planes de acción y de mejoramiento continuo.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gdffe7efd65_0_28"/>
          <p:cNvGrpSpPr/>
          <p:nvPr/>
        </p:nvGrpSpPr>
        <p:grpSpPr>
          <a:xfrm>
            <a:off x="4260729" y="1222096"/>
            <a:ext cx="3987929" cy="4588466"/>
            <a:chOff x="1830046" y="1146343"/>
            <a:chExt cx="1827900" cy="2399700"/>
          </a:xfrm>
        </p:grpSpPr>
        <p:sp>
          <p:nvSpPr>
            <p:cNvPr id="553" name="Google Shape;553;gdffe7efd65_0_28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gdffe7efd65_0_28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  <a:p>
              <a:pPr marL="45720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dffe7efd65_0_46"/>
          <p:cNvSpPr txBox="1">
            <a:spLocks noGrp="1"/>
          </p:cNvSpPr>
          <p:nvPr>
            <p:ph type="sldNum" idx="12"/>
          </p:nvPr>
        </p:nvSpPr>
        <p:spPr>
          <a:xfrm>
            <a:off x="11478857" y="6491375"/>
            <a:ext cx="713100" cy="366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38</a:t>
            </a:fld>
            <a:endParaRPr/>
          </a:p>
        </p:txBody>
      </p:sp>
      <p:sp>
        <p:nvSpPr>
          <p:cNvPr id="561" name="Google Shape;561;gdffe7efd65_0_46"/>
          <p:cNvSpPr txBox="1"/>
          <p:nvPr/>
        </p:nvSpPr>
        <p:spPr>
          <a:xfrm>
            <a:off x="1613197" y="534225"/>
            <a:ext cx="87357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LINEA DE FORMACION DE PARTICIPACIÓN SOCIAL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2" name="Google Shape;562;gdffe7efd65_0_46"/>
          <p:cNvGrpSpPr/>
          <p:nvPr/>
        </p:nvGrpSpPr>
        <p:grpSpPr>
          <a:xfrm>
            <a:off x="1588600" y="433049"/>
            <a:ext cx="8784900" cy="866542"/>
            <a:chOff x="0" y="-69197"/>
            <a:chExt cx="8784900" cy="593400"/>
          </a:xfrm>
        </p:grpSpPr>
        <p:sp>
          <p:nvSpPr>
            <p:cNvPr id="563" name="Google Shape;563;gdffe7efd65_0_46"/>
            <p:cNvSpPr/>
            <p:nvPr/>
          </p:nvSpPr>
          <p:spPr>
            <a:xfrm>
              <a:off x="0" y="-69197"/>
              <a:ext cx="8784900" cy="59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gdffe7efd65_0_46"/>
            <p:cNvSpPr txBox="1"/>
            <p:nvPr/>
          </p:nvSpPr>
          <p:spPr>
            <a:xfrm>
              <a:off x="28700" y="-24497"/>
              <a:ext cx="87357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MÓDULOS TEMÁTICOS</a:t>
              </a: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LÍNEA DE FORMACIÓN DE TECNOLOGÍAS DE LA INFORMACIÓN Y COMUNICACIÓN (TIC’S)</a:t>
              </a:r>
              <a:endParaRPr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gdffe7efd65_0_46"/>
          <p:cNvGrpSpPr/>
          <p:nvPr/>
        </p:nvGrpSpPr>
        <p:grpSpPr>
          <a:xfrm>
            <a:off x="132229" y="1400772"/>
            <a:ext cx="3987929" cy="4426247"/>
            <a:chOff x="1830046" y="1146343"/>
            <a:chExt cx="1827900" cy="2399700"/>
          </a:xfrm>
        </p:grpSpPr>
        <p:sp>
          <p:nvSpPr>
            <p:cNvPr id="566" name="Google Shape;566;gdffe7efd65_0_46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gdffe7efd65_0_46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endParaRPr sz="1800"/>
            </a:p>
          </p:txBody>
        </p:sp>
      </p:grpSp>
      <p:grpSp>
        <p:nvGrpSpPr>
          <p:cNvPr id="568" name="Google Shape;568;gdffe7efd65_0_46"/>
          <p:cNvGrpSpPr/>
          <p:nvPr/>
        </p:nvGrpSpPr>
        <p:grpSpPr>
          <a:xfrm>
            <a:off x="8108663" y="1400748"/>
            <a:ext cx="3987929" cy="4426247"/>
            <a:chOff x="5485996" y="1146343"/>
            <a:chExt cx="1827900" cy="2399700"/>
          </a:xfrm>
        </p:grpSpPr>
        <p:sp>
          <p:nvSpPr>
            <p:cNvPr id="569" name="Google Shape;569;gdffe7efd65_0_46"/>
            <p:cNvSpPr/>
            <p:nvPr/>
          </p:nvSpPr>
          <p:spPr>
            <a:xfrm rot="-5400000">
              <a:off x="520009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gdffe7efd65_0_46"/>
            <p:cNvSpPr/>
            <p:nvPr/>
          </p:nvSpPr>
          <p:spPr>
            <a:xfrm flipH="1">
              <a:off x="5575250" y="1681048"/>
              <a:ext cx="1649400" cy="17697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71" name="Google Shape;571;gdffe7efd65_0_46"/>
          <p:cNvSpPr txBox="1"/>
          <p:nvPr/>
        </p:nvSpPr>
        <p:spPr>
          <a:xfrm>
            <a:off x="525100" y="2747850"/>
            <a:ext cx="31491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 dirty="0">
                <a:solidFill>
                  <a:schemeClr val="dk1"/>
                </a:solidFill>
              </a:rPr>
              <a:t>Descripción e importancia de las TIC’S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 dirty="0">
                <a:solidFill>
                  <a:schemeClr val="dk1"/>
                </a:solidFill>
              </a:rPr>
              <a:t>Conceptos básicos y estructurales del computador.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 dirty="0">
                <a:solidFill>
                  <a:schemeClr val="dk1"/>
                </a:solidFill>
              </a:rPr>
              <a:t>Conceptos básicos y estructurales de dispositivos móviles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 dirty="0">
                <a:solidFill>
                  <a:schemeClr val="dk1"/>
                </a:solidFill>
              </a:rPr>
              <a:t>Manejo de módulos operativos: Android, IOS.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gdffe7efd65_0_46"/>
          <p:cNvSpPr txBox="1"/>
          <p:nvPr/>
        </p:nvSpPr>
        <p:spPr>
          <a:xfrm>
            <a:off x="681850" y="2450450"/>
            <a:ext cx="2939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/>
              <a:t>MÓDULO 1 BÁSICO </a:t>
            </a:r>
            <a:endParaRPr sz="1500" b="1"/>
          </a:p>
        </p:txBody>
      </p:sp>
      <p:sp>
        <p:nvSpPr>
          <p:cNvPr id="573" name="Google Shape;573;gdffe7efd65_0_46"/>
          <p:cNvSpPr txBox="1"/>
          <p:nvPr/>
        </p:nvSpPr>
        <p:spPr>
          <a:xfrm>
            <a:off x="4500700" y="2865950"/>
            <a:ext cx="3227400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>
                <a:solidFill>
                  <a:schemeClr val="dk1"/>
                </a:solidFill>
                <a:highlight>
                  <a:srgbClr val="FFFFFF"/>
                </a:highlight>
              </a:rPr>
              <a:t>Unidades de almacenamiento y procesamiento de información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>
                <a:solidFill>
                  <a:schemeClr val="dk1"/>
                </a:solidFill>
              </a:rPr>
              <a:t>Reproducción y envío de contenido audiovisual.</a:t>
            </a:r>
            <a:r>
              <a:rPr lang="es-CO" sz="16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>
                <a:solidFill>
                  <a:schemeClr val="dk1"/>
                </a:solidFill>
                <a:highlight>
                  <a:srgbClr val="FFFFFF"/>
                </a:highlight>
              </a:rPr>
              <a:t>Correo electrónico.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600">
                <a:solidFill>
                  <a:schemeClr val="dk1"/>
                </a:solidFill>
                <a:highlight>
                  <a:srgbClr val="FFFFFF"/>
                </a:highlight>
              </a:rPr>
              <a:t>Conferencias y charlas a distancia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dffe7efd65_0_46"/>
          <p:cNvSpPr txBox="1"/>
          <p:nvPr/>
        </p:nvSpPr>
        <p:spPr>
          <a:xfrm>
            <a:off x="4539850" y="2450450"/>
            <a:ext cx="3149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/>
              <a:t>MÓDULO 2 INTERMEDIO</a:t>
            </a:r>
            <a:r>
              <a:rPr lang="es-CO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dffe7efd65_0_46"/>
          <p:cNvSpPr txBox="1"/>
          <p:nvPr/>
        </p:nvSpPr>
        <p:spPr>
          <a:xfrm>
            <a:off x="8502850" y="3023838"/>
            <a:ext cx="31491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-CO" sz="1500">
                <a:solidFill>
                  <a:schemeClr val="dk1"/>
                </a:solidFill>
              </a:rPr>
              <a:t>Introducción a los programas de Word, Excel, Power point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-CO" sz="1500">
                <a:solidFill>
                  <a:schemeClr val="dk1"/>
                </a:solidFill>
              </a:rPr>
              <a:t>Manejo adecuado de las funciones básicas de los programas de Word, Excel y Power point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dffe7efd65_0_46"/>
          <p:cNvSpPr txBox="1"/>
          <p:nvPr/>
        </p:nvSpPr>
        <p:spPr>
          <a:xfrm>
            <a:off x="8607850" y="2572900"/>
            <a:ext cx="2939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/>
              <a:t>MÓDULO 3 AVANZADO</a:t>
            </a:r>
            <a:endParaRPr sz="1500" b="1"/>
          </a:p>
        </p:txBody>
      </p:sp>
      <p:grpSp>
        <p:nvGrpSpPr>
          <p:cNvPr id="577" name="Google Shape;577;gdffe7efd65_0_46"/>
          <p:cNvGrpSpPr/>
          <p:nvPr/>
        </p:nvGrpSpPr>
        <p:grpSpPr>
          <a:xfrm>
            <a:off x="4094554" y="1400747"/>
            <a:ext cx="3987929" cy="4426247"/>
            <a:chOff x="1830046" y="1146343"/>
            <a:chExt cx="1827900" cy="2399700"/>
          </a:xfrm>
        </p:grpSpPr>
        <p:sp>
          <p:nvSpPr>
            <p:cNvPr id="578" name="Google Shape;578;gdffe7efd65_0_46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gdffe7efd65_0_46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name="adj" fmla="val 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d64a384149_0_443"/>
          <p:cNvSpPr txBox="1">
            <a:spLocks noGrp="1"/>
          </p:cNvSpPr>
          <p:nvPr>
            <p:ph type="title"/>
          </p:nvPr>
        </p:nvSpPr>
        <p:spPr>
          <a:xfrm>
            <a:off x="866375" y="435150"/>
            <a:ext cx="10134600" cy="598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chemeClr val="bg1"/>
                </a:solidFill>
                <a:latin typeface="+mj-lt"/>
              </a:rPr>
              <a:t>ACTORES </a:t>
            </a:r>
            <a:endParaRPr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6" name="Google Shape;586;gd64a384149_0_443"/>
          <p:cNvSpPr txBox="1">
            <a:spLocks noGrp="1"/>
          </p:cNvSpPr>
          <p:nvPr>
            <p:ph type="body" idx="1"/>
          </p:nvPr>
        </p:nvSpPr>
        <p:spPr>
          <a:xfrm>
            <a:off x="292750" y="1313250"/>
            <a:ext cx="11061300" cy="538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Personas, entidades y organizaciones que intervienen en la dinámica de construcción y consecución del Proyecto Escuelas de Vida.</a:t>
            </a:r>
            <a:endParaRPr sz="4200" dirty="0"/>
          </a:p>
        </p:txBody>
      </p:sp>
      <p:sp>
        <p:nvSpPr>
          <p:cNvPr id="587" name="Google Shape;587;gd64a384149_0_443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39</a:t>
            </a:fld>
            <a:endParaRPr/>
          </a:p>
        </p:txBody>
      </p:sp>
      <p:sp>
        <p:nvSpPr>
          <p:cNvPr id="588" name="Google Shape;588;gd64a384149_0_443"/>
          <p:cNvSpPr/>
          <p:nvPr/>
        </p:nvSpPr>
        <p:spPr>
          <a:xfrm>
            <a:off x="787625" y="2327975"/>
            <a:ext cx="2694300" cy="9621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/>
              <a:t>E.S.E CENTRO</a:t>
            </a:r>
            <a:endParaRPr sz="1600" b="1"/>
          </a:p>
        </p:txBody>
      </p:sp>
      <p:sp>
        <p:nvSpPr>
          <p:cNvPr id="589" name="Google Shape;589;gd64a384149_0_443"/>
          <p:cNvSpPr/>
          <p:nvPr/>
        </p:nvSpPr>
        <p:spPr>
          <a:xfrm>
            <a:off x="4460250" y="2327975"/>
            <a:ext cx="3271500" cy="8922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/>
              <a:t>ASOCIACIONES DE USUARIO </a:t>
            </a:r>
            <a:endParaRPr sz="1600" b="1"/>
          </a:p>
        </p:txBody>
      </p:sp>
      <p:sp>
        <p:nvSpPr>
          <p:cNvPr id="590" name="Google Shape;590;gd64a384149_0_443"/>
          <p:cNvSpPr/>
          <p:nvPr/>
        </p:nvSpPr>
        <p:spPr>
          <a:xfrm>
            <a:off x="8502125" y="2362925"/>
            <a:ext cx="2851800" cy="8922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/>
              <a:t>EQUIPO DE TRABAJO SOCIAL</a:t>
            </a:r>
            <a:endParaRPr sz="1600" b="1"/>
          </a:p>
        </p:txBody>
      </p:sp>
      <p:cxnSp>
        <p:nvCxnSpPr>
          <p:cNvPr id="591" name="Google Shape;591;gd64a384149_0_443"/>
          <p:cNvCxnSpPr>
            <a:stCxn id="588" idx="2"/>
          </p:cNvCxnSpPr>
          <p:nvPr/>
        </p:nvCxnSpPr>
        <p:spPr>
          <a:xfrm>
            <a:off x="2134775" y="3290075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gd64a384149_0_443"/>
          <p:cNvCxnSpPr>
            <a:stCxn id="589" idx="2"/>
          </p:cNvCxnSpPr>
          <p:nvPr/>
        </p:nvCxnSpPr>
        <p:spPr>
          <a:xfrm>
            <a:off x="6096000" y="3220175"/>
            <a:ext cx="10200" cy="27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gd64a384149_0_443"/>
          <p:cNvCxnSpPr>
            <a:stCxn id="590" idx="2"/>
          </p:cNvCxnSpPr>
          <p:nvPr/>
        </p:nvCxnSpPr>
        <p:spPr>
          <a:xfrm>
            <a:off x="9928025" y="3255125"/>
            <a:ext cx="9300" cy="27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4" name="Google Shape;594;gd64a384149_0_443"/>
          <p:cNvSpPr/>
          <p:nvPr/>
        </p:nvSpPr>
        <p:spPr>
          <a:xfrm>
            <a:off x="866375" y="3640050"/>
            <a:ext cx="2536800" cy="804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500" b="1">
                <a:solidFill>
                  <a:schemeClr val="dk1"/>
                </a:solidFill>
              </a:rPr>
              <a:t>Empresa prestadora de Servicios de salud</a:t>
            </a:r>
            <a:endParaRPr sz="1500" b="1"/>
          </a:p>
        </p:txBody>
      </p:sp>
      <p:sp>
        <p:nvSpPr>
          <p:cNvPr id="595" name="Google Shape;595;gd64a384149_0_443"/>
          <p:cNvSpPr/>
          <p:nvPr/>
        </p:nvSpPr>
        <p:spPr>
          <a:xfrm>
            <a:off x="595925" y="4794925"/>
            <a:ext cx="3077700" cy="1675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500" b="1">
                <a:solidFill>
                  <a:schemeClr val="dk1"/>
                </a:solidFill>
              </a:rPr>
              <a:t>Formar y capacitar a las Asociaciones de Usuarios de la Red de Salud Centro para que logren ser referentes ante otras ASOUSUARIOS</a:t>
            </a:r>
            <a:endParaRPr sz="2000" b="1"/>
          </a:p>
        </p:txBody>
      </p:sp>
      <p:sp>
        <p:nvSpPr>
          <p:cNvPr id="596" name="Google Shape;596;gd64a384149_0_443"/>
          <p:cNvSpPr/>
          <p:nvPr/>
        </p:nvSpPr>
        <p:spPr>
          <a:xfrm>
            <a:off x="4455725" y="3493350"/>
            <a:ext cx="3405000" cy="109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500" b="1">
                <a:solidFill>
                  <a:schemeClr val="dk1"/>
                </a:solidFill>
              </a:rPr>
              <a:t>Referentes en las labores de veeduría en la prestación de los servicios de salud de la ESE Centro.</a:t>
            </a:r>
            <a:endParaRPr sz="1700" b="1"/>
          </a:p>
        </p:txBody>
      </p:sp>
      <p:sp>
        <p:nvSpPr>
          <p:cNvPr id="597" name="Google Shape;597;gd64a384149_0_443"/>
          <p:cNvSpPr/>
          <p:nvPr/>
        </p:nvSpPr>
        <p:spPr>
          <a:xfrm>
            <a:off x="4455725" y="4864825"/>
            <a:ext cx="3405000" cy="160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/>
              <a:t>Obtener una formación académicamente </a:t>
            </a:r>
            <a:r>
              <a:rPr lang="es-CO" sz="1500" b="1">
                <a:solidFill>
                  <a:schemeClr val="dk1"/>
                </a:solidFill>
              </a:rPr>
              <a:t>que les permita aumentar y fortalecer las acciones en torno  a la labor que realizan en el centro.</a:t>
            </a:r>
            <a:endParaRPr sz="1500" b="1"/>
          </a:p>
        </p:txBody>
      </p:sp>
      <p:sp>
        <p:nvSpPr>
          <p:cNvPr id="598" name="Google Shape;598;gd64a384149_0_443"/>
          <p:cNvSpPr/>
          <p:nvPr/>
        </p:nvSpPr>
        <p:spPr>
          <a:xfrm>
            <a:off x="8354225" y="3561600"/>
            <a:ext cx="3271500" cy="89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500" b="1">
                <a:solidFill>
                  <a:schemeClr val="dk1"/>
                </a:solidFill>
              </a:rPr>
              <a:t>Trabajadoras Sociales de la ESE Centro pertenecientes al proceso de Atención al Usuario </a:t>
            </a:r>
            <a:endParaRPr sz="1500" b="1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599" name="Google Shape;599;gd64a384149_0_443"/>
          <p:cNvSpPr/>
          <p:nvPr/>
        </p:nvSpPr>
        <p:spPr>
          <a:xfrm>
            <a:off x="8354225" y="4920025"/>
            <a:ext cx="3271500" cy="155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500" b="1">
                <a:solidFill>
                  <a:schemeClr val="dk1"/>
                </a:solidFill>
              </a:rPr>
              <a:t>Contribuir en la generación de diversas estrategias socioeducativas dirigidas a las asociaciones usuarios</a:t>
            </a:r>
            <a:endParaRPr sz="1700" b="1"/>
          </a:p>
        </p:txBody>
      </p:sp>
      <p:cxnSp>
        <p:nvCxnSpPr>
          <p:cNvPr id="600" name="Google Shape;600;gd64a384149_0_443"/>
          <p:cNvCxnSpPr>
            <a:endCxn id="595" idx="0"/>
          </p:cNvCxnSpPr>
          <p:nvPr/>
        </p:nvCxnSpPr>
        <p:spPr>
          <a:xfrm>
            <a:off x="2134775" y="4444825"/>
            <a:ext cx="0" cy="3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gd64a384149_0_443"/>
          <p:cNvCxnSpPr>
            <a:stCxn id="597" idx="0"/>
            <a:endCxn id="597" idx="0"/>
          </p:cNvCxnSpPr>
          <p:nvPr/>
        </p:nvCxnSpPr>
        <p:spPr>
          <a:xfrm>
            <a:off x="6158225" y="48648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gd64a384149_0_443"/>
          <p:cNvCxnSpPr>
            <a:stCxn id="596" idx="2"/>
            <a:endCxn id="596" idx="2"/>
          </p:cNvCxnSpPr>
          <p:nvPr/>
        </p:nvCxnSpPr>
        <p:spPr>
          <a:xfrm>
            <a:off x="6158225" y="45916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gd64a384149_0_443"/>
          <p:cNvCxnSpPr>
            <a:stCxn id="596" idx="2"/>
            <a:endCxn id="597" idx="0"/>
          </p:cNvCxnSpPr>
          <p:nvPr/>
        </p:nvCxnSpPr>
        <p:spPr>
          <a:xfrm>
            <a:off x="6158225" y="4591650"/>
            <a:ext cx="0" cy="2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gd64a384149_0_443"/>
          <p:cNvCxnSpPr>
            <a:stCxn id="598" idx="2"/>
            <a:endCxn id="599" idx="0"/>
          </p:cNvCxnSpPr>
          <p:nvPr/>
        </p:nvCxnSpPr>
        <p:spPr>
          <a:xfrm>
            <a:off x="9989975" y="4453800"/>
            <a:ext cx="0" cy="46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gd64a384149_0_7"/>
          <p:cNvGrpSpPr/>
          <p:nvPr/>
        </p:nvGrpSpPr>
        <p:grpSpPr>
          <a:xfrm>
            <a:off x="1631504" y="476762"/>
            <a:ext cx="8784900" cy="504000"/>
            <a:chOff x="0" y="90"/>
            <a:chExt cx="8784900" cy="504000"/>
          </a:xfrm>
        </p:grpSpPr>
        <p:sp>
          <p:nvSpPr>
            <p:cNvPr id="94" name="Google Shape;94;gd64a384149_0_7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gd64a384149_0_7"/>
            <p:cNvSpPr txBox="1"/>
            <p:nvPr/>
          </p:nvSpPr>
          <p:spPr>
            <a:xfrm>
              <a:off x="24597" y="246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LOCALIZACIÓN DEL PROYECTO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gd64a384149_0_7"/>
          <p:cNvSpPr txBox="1"/>
          <p:nvPr/>
        </p:nvSpPr>
        <p:spPr>
          <a:xfrm>
            <a:off x="842800" y="1268750"/>
            <a:ext cx="9898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CO" sz="1800"/>
              <a:t>El proyecto se desarrollará en la Ciudad de Santiago de Cali en las Comunas que tiene incidencia la </a:t>
            </a:r>
            <a:r>
              <a:rPr lang="es-CO" sz="1800" b="1"/>
              <a:t>Red de Salud del Centro (8, 9, 10, 11 y 12)</a:t>
            </a:r>
            <a:r>
              <a:rPr lang="es-CO" sz="1800"/>
              <a:t>. El número de habitantes en estas comunas según DANE (2005) es de aproximadamente </a:t>
            </a:r>
            <a:r>
              <a:rPr lang="es-CO" sz="1800" b="1"/>
              <a:t>413,718 habitantes.</a:t>
            </a:r>
            <a:endParaRPr sz="1800" b="1"/>
          </a:p>
        </p:txBody>
      </p:sp>
      <p:pic>
        <p:nvPicPr>
          <p:cNvPr id="97" name="Google Shape;97;gd64a384149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600" y="2731375"/>
            <a:ext cx="5614000" cy="36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d64a384149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2756" y="3098777"/>
            <a:ext cx="2911325" cy="28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d64a384149_0_450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40</a:t>
            </a:fld>
            <a:endParaRPr/>
          </a:p>
        </p:txBody>
      </p:sp>
      <p:sp>
        <p:nvSpPr>
          <p:cNvPr id="612" name="Google Shape;612;gd64a384149_0_450"/>
          <p:cNvSpPr/>
          <p:nvPr/>
        </p:nvSpPr>
        <p:spPr>
          <a:xfrm>
            <a:off x="1907275" y="1558175"/>
            <a:ext cx="2659200" cy="1014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/>
              <a:t>USUARIOS AFILIADOS A LA RED DE SALUD DEL CENTRO</a:t>
            </a:r>
            <a:endParaRPr sz="1600" b="1"/>
          </a:p>
        </p:txBody>
      </p:sp>
      <p:sp>
        <p:nvSpPr>
          <p:cNvPr id="613" name="Google Shape;613;gd64a384149_0_450"/>
          <p:cNvSpPr/>
          <p:nvPr/>
        </p:nvSpPr>
        <p:spPr>
          <a:xfrm>
            <a:off x="7768100" y="1558175"/>
            <a:ext cx="2659200" cy="1014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/>
              <a:t>UNIVERSIDAD SANTIAGO DE CALI</a:t>
            </a:r>
            <a:endParaRPr sz="1600" b="1"/>
          </a:p>
        </p:txBody>
      </p:sp>
      <p:sp>
        <p:nvSpPr>
          <p:cNvPr id="614" name="Google Shape;614;gd64a384149_0_450"/>
          <p:cNvSpPr/>
          <p:nvPr/>
        </p:nvSpPr>
        <p:spPr>
          <a:xfrm>
            <a:off x="1662925" y="2969525"/>
            <a:ext cx="3147900" cy="1146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500" b="1">
                <a:solidFill>
                  <a:schemeClr val="dk1"/>
                </a:solidFill>
              </a:rPr>
              <a:t>Personas naturales afiliadas al sistema general de salud</a:t>
            </a:r>
            <a:endParaRPr sz="1700" b="1"/>
          </a:p>
        </p:txBody>
      </p:sp>
      <p:sp>
        <p:nvSpPr>
          <p:cNvPr id="615" name="Google Shape;615;gd64a384149_0_450"/>
          <p:cNvSpPr/>
          <p:nvPr/>
        </p:nvSpPr>
        <p:spPr>
          <a:xfrm>
            <a:off x="1449325" y="4513175"/>
            <a:ext cx="3575100" cy="168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/>
              <a:t>Obtener altos niveles de satisfacción y calidad de los servicios prestados por la ESE CENTRO </a:t>
            </a:r>
            <a:r>
              <a:rPr lang="es-CO" sz="1500" b="1">
                <a:solidFill>
                  <a:schemeClr val="dk1"/>
                </a:solidFill>
              </a:rPr>
              <a:t>y ser agentes participantes en la recolección de información</a:t>
            </a:r>
            <a:endParaRPr sz="1500" b="1"/>
          </a:p>
        </p:txBody>
      </p:sp>
      <p:sp>
        <p:nvSpPr>
          <p:cNvPr id="616" name="Google Shape;616;gd64a384149_0_450"/>
          <p:cNvSpPr/>
          <p:nvPr/>
        </p:nvSpPr>
        <p:spPr>
          <a:xfrm>
            <a:off x="7602500" y="2969525"/>
            <a:ext cx="2990400" cy="1146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500" b="1">
                <a:solidFill>
                  <a:schemeClr val="dk1"/>
                </a:solidFill>
              </a:rPr>
              <a:t>Institución de educación superior</a:t>
            </a:r>
            <a:endParaRPr sz="1700" b="1"/>
          </a:p>
        </p:txBody>
      </p:sp>
      <p:sp>
        <p:nvSpPr>
          <p:cNvPr id="617" name="Google Shape;617;gd64a384149_0_450"/>
          <p:cNvSpPr/>
          <p:nvPr/>
        </p:nvSpPr>
        <p:spPr>
          <a:xfrm>
            <a:off x="7310150" y="4513175"/>
            <a:ext cx="3575100" cy="179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500" b="1">
                <a:solidFill>
                  <a:schemeClr val="dk1"/>
                </a:solidFill>
              </a:rPr>
              <a:t>Apoyar el fortalecimiento de los procesos de formación de los diferentes líderes comunitarios, aportando en el impacto y desarrollo del proyecto Escuelas de Vida</a:t>
            </a:r>
            <a:endParaRPr sz="1700" b="1"/>
          </a:p>
        </p:txBody>
      </p:sp>
      <p:cxnSp>
        <p:nvCxnSpPr>
          <p:cNvPr id="618" name="Google Shape;618;gd64a384149_0_450"/>
          <p:cNvCxnSpPr>
            <a:endCxn id="614" idx="0"/>
          </p:cNvCxnSpPr>
          <p:nvPr/>
        </p:nvCxnSpPr>
        <p:spPr>
          <a:xfrm>
            <a:off x="3236875" y="2572625"/>
            <a:ext cx="0" cy="39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gd64a384149_0_450"/>
          <p:cNvCxnSpPr>
            <a:endCxn id="615" idx="0"/>
          </p:cNvCxnSpPr>
          <p:nvPr/>
        </p:nvCxnSpPr>
        <p:spPr>
          <a:xfrm>
            <a:off x="3236875" y="4116275"/>
            <a:ext cx="0" cy="39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gd64a384149_0_450"/>
          <p:cNvCxnSpPr>
            <a:stCxn id="613" idx="2"/>
            <a:endCxn id="616" idx="0"/>
          </p:cNvCxnSpPr>
          <p:nvPr/>
        </p:nvCxnSpPr>
        <p:spPr>
          <a:xfrm>
            <a:off x="9097700" y="2572775"/>
            <a:ext cx="0" cy="39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gd64a384149_0_450"/>
          <p:cNvCxnSpPr>
            <a:stCxn id="616" idx="2"/>
            <a:endCxn id="617" idx="0"/>
          </p:cNvCxnSpPr>
          <p:nvPr/>
        </p:nvCxnSpPr>
        <p:spPr>
          <a:xfrm>
            <a:off x="9097700" y="4116425"/>
            <a:ext cx="0" cy="39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585;gd64a384149_0_443">
            <a:extLst>
              <a:ext uri="{FF2B5EF4-FFF2-40B4-BE49-F238E27FC236}">
                <a16:creationId xmlns:a16="http://schemas.microsoft.com/office/drawing/2014/main" id="{930361E2-3144-4B55-A2E8-B14AC4306259}"/>
              </a:ext>
            </a:extLst>
          </p:cNvPr>
          <p:cNvSpPr txBox="1">
            <a:spLocks/>
          </p:cNvSpPr>
          <p:nvPr/>
        </p:nvSpPr>
        <p:spPr>
          <a:xfrm>
            <a:off x="1028700" y="481475"/>
            <a:ext cx="10134600" cy="59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 Narrow"/>
              <a:buNone/>
              <a:defRPr sz="3200" b="0" i="0" u="none" strike="noStrike" cap="none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800" b="1">
                <a:solidFill>
                  <a:schemeClr val="bg1"/>
                </a:solidFill>
                <a:latin typeface="+mj-lt"/>
              </a:rPr>
              <a:t>ACTORES </a:t>
            </a:r>
            <a:endParaRPr lang="es-CO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dffe7efd65_0_0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41</a:t>
            </a:fld>
            <a:endParaRPr/>
          </a:p>
        </p:txBody>
      </p:sp>
      <p:grpSp>
        <p:nvGrpSpPr>
          <p:cNvPr id="628" name="Google Shape;628;gdffe7efd65_0_0"/>
          <p:cNvGrpSpPr/>
          <p:nvPr/>
        </p:nvGrpSpPr>
        <p:grpSpPr>
          <a:xfrm>
            <a:off x="1703550" y="1400997"/>
            <a:ext cx="8784900" cy="653490"/>
            <a:chOff x="0" y="87"/>
            <a:chExt cx="8784900" cy="504003"/>
          </a:xfrm>
        </p:grpSpPr>
        <p:sp>
          <p:nvSpPr>
            <p:cNvPr id="629" name="Google Shape;629;gdffe7efd65_0_0"/>
            <p:cNvSpPr/>
            <p:nvPr/>
          </p:nvSpPr>
          <p:spPr>
            <a:xfrm>
              <a:off x="0" y="9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gdffe7efd65_0_0"/>
            <p:cNvSpPr txBox="1"/>
            <p:nvPr/>
          </p:nvSpPr>
          <p:spPr>
            <a:xfrm>
              <a:off x="24597" y="8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20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O" sz="31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CRONOGRAMA</a:t>
              </a:r>
              <a:endParaRPr sz="3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1" name="Google Shape;631;gdffe7efd6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875" y="2259400"/>
            <a:ext cx="528345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ffe7efd65_0_80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42</a:t>
            </a:fld>
            <a:endParaRPr/>
          </a:p>
        </p:txBody>
      </p:sp>
      <p:pic>
        <p:nvPicPr>
          <p:cNvPr id="638" name="Google Shape;638;gdffe7efd65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8900"/>
            <a:ext cx="11946800" cy="651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dffe7efd65_0_89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43</a:t>
            </a:fld>
            <a:endParaRPr/>
          </a:p>
        </p:txBody>
      </p:sp>
      <p:pic>
        <p:nvPicPr>
          <p:cNvPr id="645" name="Google Shape;645;gdffe7efd65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2700"/>
            <a:ext cx="12192000" cy="64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dffe7efd65_0_95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44</a:t>
            </a:fld>
            <a:endParaRPr/>
          </a:p>
        </p:txBody>
      </p:sp>
      <p:pic>
        <p:nvPicPr>
          <p:cNvPr id="652" name="Google Shape;652;gdffe7efd65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950"/>
            <a:ext cx="12191999" cy="647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dffe7efd65_0_101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45</a:t>
            </a:fld>
            <a:endParaRPr/>
          </a:p>
        </p:txBody>
      </p:sp>
      <p:pic>
        <p:nvPicPr>
          <p:cNvPr id="659" name="Google Shape;659;gdffe7efd65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7325"/>
            <a:ext cx="12192001" cy="64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dffe7efd65_0_117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46</a:t>
            </a:fld>
            <a:endParaRPr/>
          </a:p>
        </p:txBody>
      </p:sp>
      <p:pic>
        <p:nvPicPr>
          <p:cNvPr id="666" name="Google Shape;666;gdffe7efd65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9850"/>
            <a:ext cx="12191999" cy="65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dffe7efd65_0_110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47</a:t>
            </a:fld>
            <a:endParaRPr/>
          </a:p>
        </p:txBody>
      </p:sp>
      <p:pic>
        <p:nvPicPr>
          <p:cNvPr id="673" name="Google Shape;673;gdffe7efd65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850"/>
            <a:ext cx="12191999" cy="64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ddcae980d8_1_5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48</a:t>
            </a:fld>
            <a:endParaRPr/>
          </a:p>
        </p:txBody>
      </p:sp>
      <p:pic>
        <p:nvPicPr>
          <p:cNvPr id="680" name="Google Shape;680;gddcae980d8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825"/>
            <a:ext cx="12192000" cy="64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ddcae980d8_1_37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49</a:t>
            </a:fld>
            <a:endParaRPr/>
          </a:p>
        </p:txBody>
      </p:sp>
      <p:pic>
        <p:nvPicPr>
          <p:cNvPr id="687" name="Google Shape;687;gddcae980d8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9850"/>
            <a:ext cx="12192000" cy="64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64a384149_0_3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Red de Salud del Centro cuenta con 16 sedes para la prestación de los servicios de salud, estas sedes son: </a:t>
            </a:r>
            <a:endParaRPr/>
          </a:p>
        </p:txBody>
      </p:sp>
      <p:sp>
        <p:nvSpPr>
          <p:cNvPr id="105" name="Google Shape;105;gd64a384149_0_331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  <p:grpSp>
        <p:nvGrpSpPr>
          <p:cNvPr id="106" name="Google Shape;106;gd64a384149_0_331"/>
          <p:cNvGrpSpPr/>
          <p:nvPr/>
        </p:nvGrpSpPr>
        <p:grpSpPr>
          <a:xfrm>
            <a:off x="555525" y="1800704"/>
            <a:ext cx="11110783" cy="4540694"/>
            <a:chOff x="0" y="99482"/>
            <a:chExt cx="10515600" cy="4152441"/>
          </a:xfrm>
        </p:grpSpPr>
        <p:cxnSp>
          <p:nvCxnSpPr>
            <p:cNvPr id="107" name="Google Shape;107;gd64a384149_0_331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E640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8" name="Google Shape;108;gd64a384149_0_331"/>
            <p:cNvSpPr/>
            <p:nvPr/>
          </p:nvSpPr>
          <p:spPr>
            <a:xfrm>
              <a:off x="315468" y="1348914"/>
              <a:ext cx="4626900" cy="522300"/>
            </a:xfrm>
            <a:prstGeom prst="rect">
              <a:avLst/>
            </a:prstGeom>
            <a:solidFill>
              <a:srgbClr val="E64056"/>
            </a:solidFill>
            <a:ln w="12700" cap="flat" cmpd="sng">
              <a:solidFill>
                <a:srgbClr val="E640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d64a384149_0_331"/>
            <p:cNvSpPr txBox="1"/>
            <p:nvPr/>
          </p:nvSpPr>
          <p:spPr>
            <a:xfrm>
              <a:off x="315468" y="1348914"/>
              <a:ext cx="4626900" cy="522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ckwell"/>
                <a:buNone/>
              </a:pPr>
              <a:r>
                <a:rPr lang="es-CO" sz="2100" b="1" i="0" u="none" strike="noStrike" cap="none">
                  <a:solidFill>
                    <a:schemeClr val="lt1"/>
                  </a:solidFill>
                </a:rPr>
                <a:t>COMUNA 8</a:t>
              </a:r>
              <a:endParaRPr sz="2100" b="1"/>
            </a:p>
          </p:txBody>
        </p:sp>
        <p:sp>
          <p:nvSpPr>
            <p:cNvPr id="110" name="Google Shape;110;gd64a384149_0_331"/>
            <p:cNvSpPr/>
            <p:nvPr/>
          </p:nvSpPr>
          <p:spPr>
            <a:xfrm>
              <a:off x="315468" y="99482"/>
              <a:ext cx="4626900" cy="1249500"/>
            </a:xfrm>
            <a:prstGeom prst="rect">
              <a:avLst/>
            </a:prstGeom>
            <a:solidFill>
              <a:srgbClr val="F6CCD0">
                <a:alpha val="89800"/>
              </a:srgbClr>
            </a:solidFill>
            <a:ln w="12700" cap="flat" cmpd="sng">
              <a:solidFill>
                <a:srgbClr val="F6CCD0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gd64a384149_0_331"/>
            <p:cNvSpPr txBox="1"/>
            <p:nvPr/>
          </p:nvSpPr>
          <p:spPr>
            <a:xfrm>
              <a:off x="315468" y="99482"/>
              <a:ext cx="4626900" cy="1249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161925" tIns="161925" rIns="161925" bIns="161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Rockwell"/>
                <a:buNone/>
              </a:pPr>
              <a:r>
                <a:rPr lang="es-CO" sz="1900">
                  <a:solidFill>
                    <a:schemeClr val="dk1"/>
                  </a:solidFill>
                </a:rPr>
                <a:t>Está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 conformada por el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Hospital Primitivo Iglesias, 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también se encuentra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Diego Lalinde 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que es la sede administrativa y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Primitivo Crespo </a:t>
              </a:r>
              <a:endParaRPr sz="1900" b="1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112" name="Google Shape;112;gd64a384149_0_331"/>
            <p:cNvCxnSpPr/>
            <p:nvPr/>
          </p:nvCxnSpPr>
          <p:spPr>
            <a:xfrm>
              <a:off x="2628899" y="1871075"/>
              <a:ext cx="0" cy="304500"/>
            </a:xfrm>
            <a:prstGeom prst="straightConnector1">
              <a:avLst/>
            </a:prstGeom>
            <a:noFill/>
            <a:ln w="9525" cap="flat" cmpd="sng">
              <a:solidFill>
                <a:srgbClr val="E640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3" name="Google Shape;113;gd64a384149_0_331"/>
            <p:cNvSpPr/>
            <p:nvPr/>
          </p:nvSpPr>
          <p:spPr>
            <a:xfrm>
              <a:off x="2944368" y="2480262"/>
              <a:ext cx="4626900" cy="522300"/>
            </a:xfrm>
            <a:prstGeom prst="rect">
              <a:avLst/>
            </a:prstGeom>
            <a:solidFill>
              <a:srgbClr val="F1701E"/>
            </a:solidFill>
            <a:ln w="12700" cap="flat" cmpd="sng">
              <a:solidFill>
                <a:srgbClr val="F1701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d64a384149_0_331"/>
            <p:cNvSpPr txBox="1"/>
            <p:nvPr/>
          </p:nvSpPr>
          <p:spPr>
            <a:xfrm>
              <a:off x="2944368" y="2480262"/>
              <a:ext cx="46269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ckwell"/>
                <a:buNone/>
              </a:pPr>
              <a:r>
                <a:rPr lang="es-CO" sz="2100" b="1" i="0" u="none" strike="noStrike" cap="none">
                  <a:solidFill>
                    <a:schemeClr val="lt1"/>
                  </a:solidFill>
                </a:rPr>
                <a:t>COMUNA 10 </a:t>
              </a:r>
              <a:endParaRPr sz="2100" b="1"/>
            </a:p>
          </p:txBody>
        </p:sp>
        <p:sp>
          <p:nvSpPr>
            <p:cNvPr id="115" name="Google Shape;115;gd64a384149_0_331"/>
            <p:cNvSpPr/>
            <p:nvPr/>
          </p:nvSpPr>
          <p:spPr>
            <a:xfrm>
              <a:off x="2944368" y="3002423"/>
              <a:ext cx="4626900" cy="1249500"/>
            </a:xfrm>
            <a:prstGeom prst="rect">
              <a:avLst/>
            </a:prstGeom>
            <a:solidFill>
              <a:srgbClr val="FAD4CB">
                <a:alpha val="89800"/>
              </a:srgbClr>
            </a:solidFill>
            <a:ln w="12700" cap="flat" cmpd="sng">
              <a:solidFill>
                <a:srgbClr val="FAD4CB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gd64a384149_0_331"/>
            <p:cNvSpPr txBox="1"/>
            <p:nvPr/>
          </p:nvSpPr>
          <p:spPr>
            <a:xfrm>
              <a:off x="2944368" y="3002423"/>
              <a:ext cx="4626900" cy="12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925" tIns="161925" rIns="161925" bIns="161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Rockwell"/>
                <a:buNone/>
              </a:pPr>
              <a:r>
                <a:rPr lang="es-CO" sz="1900" i="0" u="none" strike="noStrike" cap="none">
                  <a:solidFill>
                    <a:schemeClr val="dk1"/>
                  </a:solidFill>
                </a:rPr>
                <a:t>Está conformada 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Cristóbal Colón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, también por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la IPS Panamericano, 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Alfonso Young 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y 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Divino Niño </a:t>
              </a:r>
              <a:endParaRPr sz="1900" b="1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117" name="Google Shape;117;gd64a384149_0_331"/>
            <p:cNvCxnSpPr/>
            <p:nvPr/>
          </p:nvCxnSpPr>
          <p:spPr>
            <a:xfrm>
              <a:off x="5257799" y="2175668"/>
              <a:ext cx="0" cy="304500"/>
            </a:xfrm>
            <a:prstGeom prst="straightConnector1">
              <a:avLst/>
            </a:prstGeom>
            <a:noFill/>
            <a:ln w="9525" cap="flat" cmpd="sng">
              <a:solidFill>
                <a:srgbClr val="F1701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8" name="Google Shape;118;gd64a384149_0_331"/>
            <p:cNvSpPr/>
            <p:nvPr/>
          </p:nvSpPr>
          <p:spPr>
            <a:xfrm rot="2700000">
              <a:off x="2594958" y="2141863"/>
              <a:ext cx="67882" cy="67882"/>
            </a:xfrm>
            <a:prstGeom prst="rect">
              <a:avLst/>
            </a:prstGeom>
            <a:solidFill>
              <a:srgbClr val="E64056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gd64a384149_0_331"/>
            <p:cNvSpPr/>
            <p:nvPr/>
          </p:nvSpPr>
          <p:spPr>
            <a:xfrm rot="2700000">
              <a:off x="5223858" y="2141863"/>
              <a:ext cx="67882" cy="67882"/>
            </a:xfrm>
            <a:prstGeom prst="rect">
              <a:avLst/>
            </a:prstGeom>
            <a:solidFill>
              <a:srgbClr val="F1701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d64a384149_0_331"/>
            <p:cNvSpPr/>
            <p:nvPr/>
          </p:nvSpPr>
          <p:spPr>
            <a:xfrm>
              <a:off x="5573268" y="1348914"/>
              <a:ext cx="4626900" cy="522300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d64a384149_0_331"/>
            <p:cNvSpPr txBox="1"/>
            <p:nvPr/>
          </p:nvSpPr>
          <p:spPr>
            <a:xfrm>
              <a:off x="5573268" y="1348914"/>
              <a:ext cx="4626900" cy="5223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ckwell"/>
                <a:buNone/>
              </a:pPr>
              <a:r>
                <a:rPr lang="es-CO" sz="2100" b="1" i="0" u="none" strike="noStrike" cap="none">
                  <a:solidFill>
                    <a:schemeClr val="lt1"/>
                  </a:solidFill>
                </a:rPr>
                <a:t>COMUNA 9</a:t>
              </a:r>
              <a:endParaRPr sz="2100" b="1"/>
            </a:p>
          </p:txBody>
        </p:sp>
        <p:sp>
          <p:nvSpPr>
            <p:cNvPr id="122" name="Google Shape;122;gd64a384149_0_331"/>
            <p:cNvSpPr/>
            <p:nvPr/>
          </p:nvSpPr>
          <p:spPr>
            <a:xfrm>
              <a:off x="5573268" y="329641"/>
              <a:ext cx="4626900" cy="1019400"/>
            </a:xfrm>
            <a:prstGeom prst="rect">
              <a:avLst/>
            </a:prstGeom>
            <a:solidFill>
              <a:srgbClr val="FFE8CA">
                <a:alpha val="89800"/>
              </a:srgbClr>
            </a:solidFill>
            <a:ln w="12700" cap="flat" cmpd="sng">
              <a:solidFill>
                <a:srgbClr val="FFE8CA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gd64a384149_0_331"/>
            <p:cNvSpPr txBox="1"/>
            <p:nvPr/>
          </p:nvSpPr>
          <p:spPr>
            <a:xfrm>
              <a:off x="5573268" y="329641"/>
              <a:ext cx="4626900" cy="1019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61925" tIns="161925" rIns="161925" bIns="161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Rockwell"/>
                <a:buNone/>
              </a:pPr>
              <a:r>
                <a:rPr lang="es-CO" sz="1900" i="0" u="none" strike="noStrike" cap="none">
                  <a:solidFill>
                    <a:schemeClr val="dk1"/>
                  </a:solidFill>
                </a:rPr>
                <a:t>Está conformada 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Obrero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 y a su vez 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Ramiro Guerrero 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y 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Belalcázar </a:t>
              </a:r>
              <a:endParaRPr sz="1900" b="1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124" name="Google Shape;124;gd64a384149_0_331"/>
            <p:cNvCxnSpPr/>
            <p:nvPr/>
          </p:nvCxnSpPr>
          <p:spPr>
            <a:xfrm>
              <a:off x="7886700" y="1871075"/>
              <a:ext cx="0" cy="304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5" name="Google Shape;125;gd64a384149_0_331"/>
            <p:cNvSpPr/>
            <p:nvPr/>
          </p:nvSpPr>
          <p:spPr>
            <a:xfrm rot="2700000">
              <a:off x="7852758" y="2141863"/>
              <a:ext cx="67882" cy="67882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ddcae980d8_1_3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50</a:t>
            </a:fld>
            <a:endParaRPr/>
          </a:p>
        </p:txBody>
      </p:sp>
      <p:pic>
        <p:nvPicPr>
          <p:cNvPr id="694" name="Google Shape;694;gddcae980d8_1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825"/>
            <a:ext cx="12191999" cy="63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ddcae980d8_1_27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51</a:t>
            </a:fld>
            <a:endParaRPr/>
          </a:p>
        </p:txBody>
      </p:sp>
      <p:pic>
        <p:nvPicPr>
          <p:cNvPr id="701" name="Google Shape;701;gddcae980d8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2325"/>
            <a:ext cx="12192000" cy="63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ddcae980d8_1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52</a:t>
            </a:fld>
            <a:endParaRPr/>
          </a:p>
        </p:txBody>
      </p:sp>
      <p:pic>
        <p:nvPicPr>
          <p:cNvPr id="708" name="Google Shape;708;gddcae980d8_1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63" y="1359575"/>
            <a:ext cx="11744476" cy="43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8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53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4" name="Google Shape;714;p28"/>
          <p:cNvSpPr txBox="1">
            <a:spLocks noGrp="1"/>
          </p:cNvSpPr>
          <p:nvPr>
            <p:ph type="title"/>
          </p:nvPr>
        </p:nvSpPr>
        <p:spPr>
          <a:xfrm>
            <a:off x="1199456" y="1916832"/>
            <a:ext cx="9505056" cy="163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alibri"/>
              <a:buNone/>
            </a:pPr>
            <a:r>
              <a:rPr lang="es-CO" sz="4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sz="4800"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64a384149_0_3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Red de Salud del Centro cuenta con 16 sedes para la prestación de los servicios de salud, estas sedes son: </a:t>
            </a:r>
            <a:endParaRPr/>
          </a:p>
        </p:txBody>
      </p:sp>
      <p:sp>
        <p:nvSpPr>
          <p:cNvPr id="132" name="Google Shape;132;gd64a384149_0_338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  <p:grpSp>
        <p:nvGrpSpPr>
          <p:cNvPr id="133" name="Google Shape;133;gd64a384149_0_338"/>
          <p:cNvGrpSpPr/>
          <p:nvPr/>
        </p:nvGrpSpPr>
        <p:grpSpPr>
          <a:xfrm>
            <a:off x="632150" y="1858181"/>
            <a:ext cx="10976183" cy="4157028"/>
            <a:chOff x="0" y="329641"/>
            <a:chExt cx="10515600" cy="3692182"/>
          </a:xfrm>
        </p:grpSpPr>
        <p:cxnSp>
          <p:nvCxnSpPr>
            <p:cNvPr id="134" name="Google Shape;134;gd64a384149_0_338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E640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5" name="Google Shape;135;gd64a384149_0_338"/>
            <p:cNvSpPr/>
            <p:nvPr/>
          </p:nvSpPr>
          <p:spPr>
            <a:xfrm>
              <a:off x="315468" y="1348914"/>
              <a:ext cx="4626900" cy="522300"/>
            </a:xfrm>
            <a:prstGeom prst="rect">
              <a:avLst/>
            </a:prstGeom>
            <a:solidFill>
              <a:srgbClr val="E64056"/>
            </a:solidFill>
            <a:ln w="12700" cap="flat" cmpd="sng">
              <a:solidFill>
                <a:srgbClr val="E640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gd64a384149_0_338"/>
            <p:cNvSpPr txBox="1"/>
            <p:nvPr/>
          </p:nvSpPr>
          <p:spPr>
            <a:xfrm>
              <a:off x="315468" y="1348914"/>
              <a:ext cx="4626900" cy="522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ckwell"/>
                <a:buNone/>
              </a:pPr>
              <a:r>
                <a:rPr lang="es-CO" sz="2100" b="1" i="0" u="none" strike="noStrike" cap="none">
                  <a:solidFill>
                    <a:schemeClr val="lt1"/>
                  </a:solidFill>
                </a:rPr>
                <a:t>COMUNA 11</a:t>
              </a:r>
              <a:endParaRPr sz="2100" b="1"/>
            </a:p>
          </p:txBody>
        </p:sp>
        <p:sp>
          <p:nvSpPr>
            <p:cNvPr id="137" name="Google Shape;137;gd64a384149_0_338"/>
            <p:cNvSpPr/>
            <p:nvPr/>
          </p:nvSpPr>
          <p:spPr>
            <a:xfrm>
              <a:off x="315468" y="329641"/>
              <a:ext cx="4626900" cy="1019400"/>
            </a:xfrm>
            <a:prstGeom prst="rect">
              <a:avLst/>
            </a:prstGeom>
            <a:solidFill>
              <a:srgbClr val="F6CCD0">
                <a:alpha val="89800"/>
              </a:srgbClr>
            </a:solidFill>
            <a:ln w="12700" cap="flat" cmpd="sng">
              <a:solidFill>
                <a:srgbClr val="F6CCD0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d64a384149_0_338"/>
            <p:cNvSpPr txBox="1"/>
            <p:nvPr/>
          </p:nvSpPr>
          <p:spPr>
            <a:xfrm>
              <a:off x="315468" y="329641"/>
              <a:ext cx="4626900" cy="1019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161925" tIns="161925" rIns="161925" bIns="161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Rockwell"/>
                <a:buNone/>
              </a:pPr>
              <a:r>
                <a:rPr lang="es-CO" sz="1900" i="0" u="none" strike="noStrike" cap="none">
                  <a:solidFill>
                    <a:schemeClr val="dk1"/>
                  </a:solidFill>
                </a:rPr>
                <a:t>Está conformada 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Luis H. Garcés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, al igual que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Primavera 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y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Aguablanca </a:t>
              </a:r>
              <a:endParaRPr sz="1900" b="1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139" name="Google Shape;139;gd64a384149_0_338"/>
            <p:cNvCxnSpPr/>
            <p:nvPr/>
          </p:nvCxnSpPr>
          <p:spPr>
            <a:xfrm>
              <a:off x="2628900" y="1871075"/>
              <a:ext cx="0" cy="304500"/>
            </a:xfrm>
            <a:prstGeom prst="straightConnector1">
              <a:avLst/>
            </a:prstGeom>
            <a:noFill/>
            <a:ln w="9525" cap="flat" cmpd="sng">
              <a:solidFill>
                <a:srgbClr val="E640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0" name="Google Shape;140;gd64a384149_0_338"/>
            <p:cNvSpPr/>
            <p:nvPr/>
          </p:nvSpPr>
          <p:spPr>
            <a:xfrm>
              <a:off x="5573268" y="2480262"/>
              <a:ext cx="4626900" cy="522300"/>
            </a:xfrm>
            <a:prstGeom prst="rect">
              <a:avLst/>
            </a:prstGeom>
            <a:solidFill>
              <a:srgbClr val="F1701E"/>
            </a:solidFill>
            <a:ln w="12700" cap="flat" cmpd="sng">
              <a:solidFill>
                <a:srgbClr val="F1701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d64a384149_0_338"/>
            <p:cNvSpPr txBox="1"/>
            <p:nvPr/>
          </p:nvSpPr>
          <p:spPr>
            <a:xfrm>
              <a:off x="5573268" y="2480262"/>
              <a:ext cx="46269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ckwell"/>
                <a:buNone/>
              </a:pPr>
              <a:r>
                <a:rPr lang="es-CO" sz="2100" b="1" i="0" u="none" strike="noStrike" cap="none">
                  <a:solidFill>
                    <a:schemeClr val="lt1"/>
                  </a:solidFill>
                </a:rPr>
                <a:t>COMUNA 12</a:t>
              </a:r>
              <a:endParaRPr sz="2100" b="1"/>
            </a:p>
          </p:txBody>
        </p:sp>
        <p:sp>
          <p:nvSpPr>
            <p:cNvPr id="142" name="Google Shape;142;gd64a384149_0_338"/>
            <p:cNvSpPr/>
            <p:nvPr/>
          </p:nvSpPr>
          <p:spPr>
            <a:xfrm>
              <a:off x="5573268" y="3002423"/>
              <a:ext cx="4626900" cy="1019400"/>
            </a:xfrm>
            <a:prstGeom prst="rect">
              <a:avLst/>
            </a:prstGeom>
            <a:solidFill>
              <a:srgbClr val="FAD4CB">
                <a:alpha val="89800"/>
              </a:srgbClr>
            </a:solidFill>
            <a:ln w="12700" cap="flat" cmpd="sng">
              <a:solidFill>
                <a:srgbClr val="FAD4CB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gd64a384149_0_338"/>
            <p:cNvSpPr txBox="1"/>
            <p:nvPr/>
          </p:nvSpPr>
          <p:spPr>
            <a:xfrm>
              <a:off x="5573268" y="3002423"/>
              <a:ext cx="4626900" cy="10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925" tIns="161925" rIns="161925" bIns="161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Rockwell"/>
                <a:buNone/>
              </a:pPr>
              <a:r>
                <a:rPr lang="es-CO" sz="1900" i="0" u="none" strike="noStrike" cap="none">
                  <a:solidFill>
                    <a:schemeClr val="dk1"/>
                  </a:solidFill>
                </a:rPr>
                <a:t>Está conformada 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El Rodeo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, además, 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Santiago Rengifo </a:t>
              </a:r>
              <a:r>
                <a:rPr lang="es-CO" sz="1900" i="0" u="none" strike="noStrike" cap="none">
                  <a:solidFill>
                    <a:schemeClr val="dk1"/>
                  </a:solidFill>
                </a:rPr>
                <a:t>y por la </a:t>
              </a:r>
              <a:r>
                <a:rPr lang="es-CO" sz="1900" b="1" i="0" u="none" strike="noStrike" cap="none">
                  <a:solidFill>
                    <a:schemeClr val="dk1"/>
                  </a:solidFill>
                </a:rPr>
                <a:t>IPS Doce de Octubre </a:t>
              </a:r>
              <a:endParaRPr sz="1900" b="1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144" name="Google Shape;144;gd64a384149_0_338"/>
            <p:cNvCxnSpPr/>
            <p:nvPr/>
          </p:nvCxnSpPr>
          <p:spPr>
            <a:xfrm>
              <a:off x="7886700" y="2175668"/>
              <a:ext cx="0" cy="304500"/>
            </a:xfrm>
            <a:prstGeom prst="straightConnector1">
              <a:avLst/>
            </a:prstGeom>
            <a:noFill/>
            <a:ln w="9525" cap="flat" cmpd="sng">
              <a:solidFill>
                <a:srgbClr val="F1701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5" name="Google Shape;145;gd64a384149_0_338"/>
            <p:cNvSpPr/>
            <p:nvPr/>
          </p:nvSpPr>
          <p:spPr>
            <a:xfrm rot="2700000">
              <a:off x="2594958" y="2141863"/>
              <a:ext cx="67882" cy="67882"/>
            </a:xfrm>
            <a:prstGeom prst="rect">
              <a:avLst/>
            </a:prstGeom>
            <a:solidFill>
              <a:srgbClr val="E64056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gd64a384149_0_338"/>
            <p:cNvSpPr/>
            <p:nvPr/>
          </p:nvSpPr>
          <p:spPr>
            <a:xfrm rot="2700000">
              <a:off x="7852758" y="2141863"/>
              <a:ext cx="67882" cy="67882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Google Shape;147;gd64a384149_0_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025" y="4250825"/>
            <a:ext cx="3528725" cy="176437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gd64a384149_0_41"/>
          <p:cNvGrpSpPr/>
          <p:nvPr/>
        </p:nvGrpSpPr>
        <p:grpSpPr>
          <a:xfrm>
            <a:off x="1538435" y="476672"/>
            <a:ext cx="8784900" cy="504000"/>
            <a:chOff x="0" y="0"/>
            <a:chExt cx="8784900" cy="504000"/>
          </a:xfrm>
        </p:grpSpPr>
        <p:sp>
          <p:nvSpPr>
            <p:cNvPr id="153" name="Google Shape;153;gd64a384149_0_41"/>
            <p:cNvSpPr/>
            <p:nvPr/>
          </p:nvSpPr>
          <p:spPr>
            <a:xfrm>
              <a:off x="0" y="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gd64a384149_0_41"/>
            <p:cNvSpPr txBox="1"/>
            <p:nvPr/>
          </p:nvSpPr>
          <p:spPr>
            <a:xfrm>
              <a:off x="24597" y="2459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SITUACIÓN </a:t>
              </a:r>
              <a:r>
                <a:rPr lang="es-CO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PROBLEMA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gd64a384149_0_41"/>
          <p:cNvSpPr txBox="1"/>
          <p:nvPr/>
        </p:nvSpPr>
        <p:spPr>
          <a:xfrm>
            <a:off x="5519450" y="1566600"/>
            <a:ext cx="5857200" cy="37248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622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500" i="1">
                <a:solidFill>
                  <a:schemeClr val="dk1"/>
                </a:solidFill>
              </a:rPr>
              <a:t>“Bajos niveles de cualificación en cuanto a aspectos normativos, funcionales y formativos en los nuevos y antiguos integrantes de la Asociación de Usuarios de la Red de Salud del Centro en las comunas 8, 9, 10, 11 y 12”.</a:t>
            </a:r>
            <a:endParaRPr sz="2500" i="1">
              <a:solidFill>
                <a:schemeClr val="dk1"/>
              </a:solidFill>
            </a:endParaRPr>
          </a:p>
          <a:p>
            <a:pPr marL="342900" marR="0" lvl="0" indent="-2762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2600" i="1">
              <a:solidFill>
                <a:schemeClr val="dk1"/>
              </a:solidFill>
            </a:endParaRPr>
          </a:p>
        </p:txBody>
      </p:sp>
      <p:pic>
        <p:nvPicPr>
          <p:cNvPr id="156" name="Google Shape;156;gd64a384149_0_41"/>
          <p:cNvPicPr preferRelativeResize="0"/>
          <p:nvPr/>
        </p:nvPicPr>
        <p:blipFill rotWithShape="1">
          <a:blip r:embed="rId3">
            <a:alphaModFix/>
          </a:blip>
          <a:srcRect l="45893"/>
          <a:stretch/>
        </p:blipFill>
        <p:spPr>
          <a:xfrm>
            <a:off x="1123725" y="1738200"/>
            <a:ext cx="3808588" cy="404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d64a384149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750" y="1421175"/>
            <a:ext cx="1294175" cy="20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gb6d58a4771_2_109"/>
          <p:cNvGrpSpPr/>
          <p:nvPr/>
        </p:nvGrpSpPr>
        <p:grpSpPr>
          <a:xfrm>
            <a:off x="1634860" y="511647"/>
            <a:ext cx="8784900" cy="504000"/>
            <a:chOff x="0" y="0"/>
            <a:chExt cx="8784900" cy="504000"/>
          </a:xfrm>
        </p:grpSpPr>
        <p:sp>
          <p:nvSpPr>
            <p:cNvPr id="163" name="Google Shape;163;gb6d58a4771_2_109"/>
            <p:cNvSpPr/>
            <p:nvPr/>
          </p:nvSpPr>
          <p:spPr>
            <a:xfrm>
              <a:off x="0" y="0"/>
              <a:ext cx="87849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gb6d58a4771_2_109"/>
            <p:cNvSpPr txBox="1"/>
            <p:nvPr/>
          </p:nvSpPr>
          <p:spPr>
            <a:xfrm>
              <a:off x="24597" y="24597"/>
              <a:ext cx="87357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CONTEXTO DEL </a:t>
              </a:r>
              <a:r>
                <a:rPr lang="es-CO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PROBLEMA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gb6d58a4771_2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740">
            <a:off x="7720922" y="1700376"/>
            <a:ext cx="3726858" cy="3457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b6d58a4771_2_109"/>
          <p:cNvSpPr txBox="1"/>
          <p:nvPr/>
        </p:nvSpPr>
        <p:spPr>
          <a:xfrm>
            <a:off x="576775" y="2011950"/>
            <a:ext cx="6876225" cy="313929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600" dirty="0">
                <a:solidFill>
                  <a:schemeClr val="dk1"/>
                </a:solidFill>
              </a:rPr>
              <a:t>La importancia de reconocer e identificar la distribución de los miembros de las Asociaciones de Usuarios en las comunas de incidencia que tiene la institución, sus particularidades demográficas, socio-económicas, educativas y económicas posibilitan un abordaje del problema con bases sólidas y verídicas. Lo anterior, aporta significativamente a la compresión y a las posibles alternativas de solución que se le pueden brindar a la situación problema que se ha extraído e identificado de dicha población.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6d58a4771_2_125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9</a:t>
            </a:fld>
            <a:endParaRPr/>
          </a:p>
        </p:txBody>
      </p:sp>
      <p:sp>
        <p:nvSpPr>
          <p:cNvPr id="182" name="Google Shape;182;gb6d58a4771_2_125"/>
          <p:cNvSpPr txBox="1"/>
          <p:nvPr/>
        </p:nvSpPr>
        <p:spPr>
          <a:xfrm>
            <a:off x="271225" y="1454363"/>
            <a:ext cx="2151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800">
                <a:solidFill>
                  <a:schemeClr val="dk1"/>
                </a:solidFill>
              </a:rPr>
              <a:t>El 5,68%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b6d58a4771_2_125"/>
          <p:cNvSpPr txBox="1"/>
          <p:nvPr/>
        </p:nvSpPr>
        <p:spPr>
          <a:xfrm>
            <a:off x="271225" y="2326263"/>
            <a:ext cx="2151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EL 12,07%</a:t>
            </a:r>
            <a:endParaRPr sz="1800"/>
          </a:p>
        </p:txBody>
      </p:sp>
      <p:sp>
        <p:nvSpPr>
          <p:cNvPr id="184" name="Google Shape;184;gb6d58a4771_2_125"/>
          <p:cNvSpPr txBox="1"/>
          <p:nvPr/>
        </p:nvSpPr>
        <p:spPr>
          <a:xfrm>
            <a:off x="271225" y="3251250"/>
            <a:ext cx="2151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EL 16,33%</a:t>
            </a:r>
            <a:endParaRPr sz="1800"/>
          </a:p>
        </p:txBody>
      </p:sp>
      <p:sp>
        <p:nvSpPr>
          <p:cNvPr id="185" name="Google Shape;185;gb6d58a4771_2_125"/>
          <p:cNvSpPr txBox="1"/>
          <p:nvPr/>
        </p:nvSpPr>
        <p:spPr>
          <a:xfrm>
            <a:off x="271225" y="4202775"/>
            <a:ext cx="2151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EL 12,07%</a:t>
            </a:r>
            <a:endParaRPr sz="1800"/>
          </a:p>
        </p:txBody>
      </p:sp>
      <p:sp>
        <p:nvSpPr>
          <p:cNvPr id="186" name="Google Shape;186;gb6d58a4771_2_125"/>
          <p:cNvSpPr/>
          <p:nvPr/>
        </p:nvSpPr>
        <p:spPr>
          <a:xfrm>
            <a:off x="2562600" y="1545275"/>
            <a:ext cx="586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b6d58a4771_2_125"/>
          <p:cNvSpPr/>
          <p:nvPr/>
        </p:nvSpPr>
        <p:spPr>
          <a:xfrm>
            <a:off x="2562599" y="2480650"/>
            <a:ext cx="586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b6d58a4771_2_125"/>
          <p:cNvSpPr/>
          <p:nvPr/>
        </p:nvSpPr>
        <p:spPr>
          <a:xfrm>
            <a:off x="2562596" y="3370588"/>
            <a:ext cx="586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b6d58a4771_2_125"/>
          <p:cNvSpPr/>
          <p:nvPr/>
        </p:nvSpPr>
        <p:spPr>
          <a:xfrm>
            <a:off x="2562600" y="4301300"/>
            <a:ext cx="586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b6d58a4771_2_125"/>
          <p:cNvSpPr txBox="1"/>
          <p:nvPr/>
        </p:nvSpPr>
        <p:spPr>
          <a:xfrm>
            <a:off x="3437300" y="1480338"/>
            <a:ext cx="2073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COMUNA 8</a:t>
            </a:r>
            <a:endParaRPr sz="1800"/>
          </a:p>
        </p:txBody>
      </p:sp>
      <p:sp>
        <p:nvSpPr>
          <p:cNvPr id="191" name="Google Shape;191;gb6d58a4771_2_125"/>
          <p:cNvSpPr txBox="1"/>
          <p:nvPr/>
        </p:nvSpPr>
        <p:spPr>
          <a:xfrm>
            <a:off x="3437300" y="2441725"/>
            <a:ext cx="2073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COMUNA 9</a:t>
            </a:r>
            <a:endParaRPr sz="1800"/>
          </a:p>
        </p:txBody>
      </p:sp>
      <p:sp>
        <p:nvSpPr>
          <p:cNvPr id="192" name="Google Shape;192;gb6d58a4771_2_125"/>
          <p:cNvSpPr txBox="1"/>
          <p:nvPr/>
        </p:nvSpPr>
        <p:spPr>
          <a:xfrm>
            <a:off x="3437300" y="3305675"/>
            <a:ext cx="2073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COMUNA 10</a:t>
            </a:r>
            <a:endParaRPr sz="1800"/>
          </a:p>
        </p:txBody>
      </p:sp>
      <p:sp>
        <p:nvSpPr>
          <p:cNvPr id="193" name="Google Shape;193;gb6d58a4771_2_125"/>
          <p:cNvSpPr txBox="1"/>
          <p:nvPr/>
        </p:nvSpPr>
        <p:spPr>
          <a:xfrm>
            <a:off x="3437300" y="4223388"/>
            <a:ext cx="2073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COMUNA 11</a:t>
            </a:r>
            <a:endParaRPr sz="1800"/>
          </a:p>
        </p:txBody>
      </p:sp>
      <p:sp>
        <p:nvSpPr>
          <p:cNvPr id="194" name="Google Shape;194;gb6d58a4771_2_125"/>
          <p:cNvSpPr txBox="1"/>
          <p:nvPr/>
        </p:nvSpPr>
        <p:spPr>
          <a:xfrm>
            <a:off x="6612850" y="1491375"/>
            <a:ext cx="19776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8 PERSONAS </a:t>
            </a:r>
            <a:endParaRPr sz="1800"/>
          </a:p>
        </p:txBody>
      </p:sp>
      <p:sp>
        <p:nvSpPr>
          <p:cNvPr id="195" name="Google Shape;195;gb6d58a4771_2_125"/>
          <p:cNvSpPr txBox="1"/>
          <p:nvPr/>
        </p:nvSpPr>
        <p:spPr>
          <a:xfrm>
            <a:off x="6578250" y="2463775"/>
            <a:ext cx="19776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17 PERSONAS</a:t>
            </a:r>
            <a:r>
              <a:rPr lang="es-CO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b6d58a4771_2_125"/>
          <p:cNvSpPr txBox="1"/>
          <p:nvPr/>
        </p:nvSpPr>
        <p:spPr>
          <a:xfrm>
            <a:off x="6578250" y="3319713"/>
            <a:ext cx="1977600" cy="52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23 PERSONAS</a:t>
            </a:r>
            <a:r>
              <a:rPr lang="es-CO" sz="2200"/>
              <a:t> </a:t>
            </a:r>
            <a:endParaRPr sz="2200"/>
          </a:p>
        </p:txBody>
      </p:sp>
      <p:sp>
        <p:nvSpPr>
          <p:cNvPr id="197" name="Google Shape;197;gb6d58a4771_2_125"/>
          <p:cNvSpPr txBox="1"/>
          <p:nvPr/>
        </p:nvSpPr>
        <p:spPr>
          <a:xfrm>
            <a:off x="6578250" y="4237150"/>
            <a:ext cx="19776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17 PERSONAS</a:t>
            </a:r>
            <a:r>
              <a:rPr lang="es-CO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gb6d58a4771_2_125"/>
          <p:cNvGrpSpPr/>
          <p:nvPr/>
        </p:nvGrpSpPr>
        <p:grpSpPr>
          <a:xfrm>
            <a:off x="1032549" y="476675"/>
            <a:ext cx="9290700" cy="504000"/>
            <a:chOff x="-505886" y="3"/>
            <a:chExt cx="9290700" cy="504000"/>
          </a:xfrm>
        </p:grpSpPr>
        <p:sp>
          <p:nvSpPr>
            <p:cNvPr id="199" name="Google Shape;199;gb6d58a4771_2_125"/>
            <p:cNvSpPr/>
            <p:nvPr/>
          </p:nvSpPr>
          <p:spPr>
            <a:xfrm>
              <a:off x="-505886" y="3"/>
              <a:ext cx="9290700" cy="504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gb6d58a4771_2_125"/>
            <p:cNvSpPr txBox="1"/>
            <p:nvPr/>
          </p:nvSpPr>
          <p:spPr>
            <a:xfrm>
              <a:off x="-393986" y="3"/>
              <a:ext cx="91788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DISTRIBUCIÓN DE LOS MIEMBROS DE LAS ASOCIACIONES DE USUARIOS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gb6d58a4771_2_125"/>
          <p:cNvSpPr txBox="1"/>
          <p:nvPr/>
        </p:nvSpPr>
        <p:spPr>
          <a:xfrm>
            <a:off x="271225" y="5154300"/>
            <a:ext cx="2151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EL 4,97%</a:t>
            </a:r>
            <a:endParaRPr sz="1800"/>
          </a:p>
        </p:txBody>
      </p:sp>
      <p:sp>
        <p:nvSpPr>
          <p:cNvPr id="202" name="Google Shape;202;gb6d58a4771_2_125"/>
          <p:cNvSpPr/>
          <p:nvPr/>
        </p:nvSpPr>
        <p:spPr>
          <a:xfrm>
            <a:off x="2562600" y="5232000"/>
            <a:ext cx="586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b6d58a4771_2_125"/>
          <p:cNvSpPr txBox="1"/>
          <p:nvPr/>
        </p:nvSpPr>
        <p:spPr>
          <a:xfrm>
            <a:off x="3437300" y="5141125"/>
            <a:ext cx="2073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COMUNA 12</a:t>
            </a:r>
            <a:endParaRPr sz="1800"/>
          </a:p>
        </p:txBody>
      </p:sp>
      <p:sp>
        <p:nvSpPr>
          <p:cNvPr id="204" name="Google Shape;204;gb6d58a4771_2_125"/>
          <p:cNvSpPr txBox="1"/>
          <p:nvPr/>
        </p:nvSpPr>
        <p:spPr>
          <a:xfrm>
            <a:off x="6578250" y="5093075"/>
            <a:ext cx="1977600" cy="52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/>
              <a:t>7 PERSONAS</a:t>
            </a:r>
            <a:r>
              <a:rPr lang="es-CO" sz="2200"/>
              <a:t> </a:t>
            </a:r>
            <a:endParaRPr sz="2200"/>
          </a:p>
        </p:txBody>
      </p:sp>
      <p:sp>
        <p:nvSpPr>
          <p:cNvPr id="205" name="Google Shape;205;gb6d58a4771_2_125"/>
          <p:cNvSpPr/>
          <p:nvPr/>
        </p:nvSpPr>
        <p:spPr>
          <a:xfrm>
            <a:off x="5755360" y="1606013"/>
            <a:ext cx="700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b6d58a4771_2_125"/>
          <p:cNvSpPr/>
          <p:nvPr/>
        </p:nvSpPr>
        <p:spPr>
          <a:xfrm>
            <a:off x="5755363" y="2447538"/>
            <a:ext cx="700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b6d58a4771_2_125"/>
          <p:cNvSpPr/>
          <p:nvPr/>
        </p:nvSpPr>
        <p:spPr>
          <a:xfrm>
            <a:off x="5755363" y="3354038"/>
            <a:ext cx="700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b6d58a4771_2_125"/>
          <p:cNvSpPr/>
          <p:nvPr/>
        </p:nvSpPr>
        <p:spPr>
          <a:xfrm>
            <a:off x="5755363" y="4293025"/>
            <a:ext cx="700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b6d58a4771_2_125"/>
          <p:cNvSpPr/>
          <p:nvPr/>
        </p:nvSpPr>
        <p:spPr>
          <a:xfrm>
            <a:off x="5755363" y="5232000"/>
            <a:ext cx="700800" cy="27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gb6d58a4771_2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">
            <a:off x="8677925" y="1916079"/>
            <a:ext cx="3514075" cy="3315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6F36F8D4988B468DF9EA1CC09DE01E" ma:contentTypeVersion="10" ma:contentTypeDescription="Crear nuevo documento." ma:contentTypeScope="" ma:versionID="2afd02e90e752601d4d4bd897f7b6a17">
  <xsd:schema xmlns:xsd="http://www.w3.org/2001/XMLSchema" xmlns:xs="http://www.w3.org/2001/XMLSchema" xmlns:p="http://schemas.microsoft.com/office/2006/metadata/properties" xmlns:ns2="67afa79c-f956-469a-b2a2-3987b937b82c" xmlns:ns3="40318a90-4da4-4441-9e0e-6dfa669c7e2f" targetNamespace="http://schemas.microsoft.com/office/2006/metadata/properties" ma:root="true" ma:fieldsID="97a72296b6ce8ea180064a32a7c821f7" ns2:_="" ns3:_="">
    <xsd:import namespace="67afa79c-f956-469a-b2a2-3987b937b82c"/>
    <xsd:import namespace="40318a90-4da4-4441-9e0e-6dfa669c7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fa79c-f956-469a-b2a2-3987b937b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18a90-4da4-4441-9e0e-6dfa669c7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0318a90-4da4-4441-9e0e-6dfa669c7e2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FB82234-BA78-47BC-A403-42E2F10A509D}"/>
</file>

<file path=customXml/itemProps2.xml><?xml version="1.0" encoding="utf-8"?>
<ds:datastoreItem xmlns:ds="http://schemas.openxmlformats.org/officeDocument/2006/customXml" ds:itemID="{CDDD4D12-8F3E-4285-9148-B14C0643CD18}"/>
</file>

<file path=customXml/itemProps3.xml><?xml version="1.0" encoding="utf-8"?>
<ds:datastoreItem xmlns:ds="http://schemas.openxmlformats.org/officeDocument/2006/customXml" ds:itemID="{41A7C661-B028-4476-A6AB-8893F59329E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3367</Words>
  <Application>Microsoft Office PowerPoint</Application>
  <PresentationFormat>Panorámica</PresentationFormat>
  <Paragraphs>350</Paragraphs>
  <Slides>53</Slides>
  <Notes>53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0" baseType="lpstr">
      <vt:lpstr>Arial Narrow</vt:lpstr>
      <vt:lpstr>Calibri</vt:lpstr>
      <vt:lpstr>Arial</vt:lpstr>
      <vt:lpstr>Noto Sans Symbols</vt:lpstr>
      <vt:lpstr>Rockwell</vt:lpstr>
      <vt:lpstr>4_Tema de Office</vt:lpstr>
      <vt:lpstr>4_Tema de Office</vt:lpstr>
      <vt:lpstr>PROYECTO ESCUELAS DE VIDA</vt:lpstr>
      <vt:lpstr>Presentación de PowerPoint</vt:lpstr>
      <vt:lpstr>ESCUELAS DE VIDA</vt:lpstr>
      <vt:lpstr>Presentación de PowerPoint</vt:lpstr>
      <vt:lpstr>La Red de Salud del Centro cuenta con 16 sedes para la prestación de los servicios de salud, estas sedes son: </vt:lpstr>
      <vt:lpstr>La Red de Salud del Centro cuenta con 16 sedes para la prestación de los servicios de salud, estas sedes son: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ACTORES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ESCUELAS DE VIDA</dc:title>
  <dc:creator>Manuel Alejandro Osorio Baeza</dc:creator>
  <cp:lastModifiedBy>Usuario</cp:lastModifiedBy>
  <cp:revision>2</cp:revision>
  <dcterms:modified xsi:type="dcterms:W3CDTF">2021-06-16T06:30:27Z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0x010100326F36F8D4988B468DF9EA1CC09DE01E</vt:lpwstr>
  </property>
  <property fmtid="{D5CDD505-2E9C-101B-9397-08002B2CF9AE}" pid="3" name="Order">
    <vt:r8>14800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