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0" r:id="rId7"/>
    <p:sldId id="261" r:id="rId8"/>
    <p:sldId id="264" r:id="rId9"/>
    <p:sldId id="263" r:id="rId10"/>
    <p:sldId id="266" r:id="rId11"/>
    <p:sldId id="267" r:id="rId12"/>
    <p:sldId id="268" r:id="rId13"/>
    <p:sldId id="269" r:id="rId14"/>
    <p:sldId id="270" r:id="rId15"/>
    <p:sldId id="272" r:id="rId16"/>
    <p:sldId id="265"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A8"/>
    <a:srgbClr val="0039AC"/>
    <a:srgbClr val="0066FF"/>
    <a:srgbClr val="E820DE"/>
    <a:srgbClr val="CC0099"/>
    <a:srgbClr val="007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9644" autoAdjust="0"/>
  </p:normalViewPr>
  <p:slideViewPr>
    <p:cSldViewPr snapToGrid="0">
      <p:cViewPr varScale="1">
        <p:scale>
          <a:sx n="88" d="100"/>
          <a:sy n="88" d="100"/>
        </p:scale>
        <p:origin x="36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DFCE8-F752-4F6E-A375-2C76FC6863C5}"/>
              </a:ext>
            </a:extLst>
          </p:cNvPr>
          <p:cNvSpPr>
            <a:spLocks noGrp="1"/>
          </p:cNvSpPr>
          <p:nvPr>
            <p:ph type="ctrTitle" hasCustomPrompt="1"/>
          </p:nvPr>
        </p:nvSpPr>
        <p:spPr>
          <a:xfrm>
            <a:off x="423745" y="2077475"/>
            <a:ext cx="6332681" cy="2170545"/>
          </a:xfrm>
        </p:spPr>
        <p:txBody>
          <a:bodyPr anchor="b">
            <a:normAutofit/>
          </a:bodyPr>
          <a:lstStyle>
            <a:lvl1pPr algn="l">
              <a:defRPr sz="4400" b="1">
                <a:solidFill>
                  <a:schemeClr val="accent1">
                    <a:lumMod val="50000"/>
                  </a:schemeClr>
                </a:solidFill>
                <a:latin typeface="Arial Narrow" panose="020B0606020202030204" pitchFamily="34" charset="0"/>
              </a:defRPr>
            </a:lvl1pPr>
          </a:lstStyle>
          <a:p>
            <a:r>
              <a:rPr lang="es-ES" dirty="0"/>
              <a:t>EJEMPLO DE TÍTULO</a:t>
            </a:r>
          </a:p>
        </p:txBody>
      </p:sp>
      <p:sp>
        <p:nvSpPr>
          <p:cNvPr id="3" name="Subtítulo 2">
            <a:extLst>
              <a:ext uri="{FF2B5EF4-FFF2-40B4-BE49-F238E27FC236}">
                <a16:creationId xmlns:a16="http://schemas.microsoft.com/office/drawing/2014/main" id="{25A9C2E7-A737-4811-B553-D589A5D93084}"/>
              </a:ext>
            </a:extLst>
          </p:cNvPr>
          <p:cNvSpPr>
            <a:spLocks noGrp="1"/>
          </p:cNvSpPr>
          <p:nvPr>
            <p:ph type="subTitle" idx="1" hasCustomPrompt="1"/>
          </p:nvPr>
        </p:nvSpPr>
        <p:spPr>
          <a:xfrm>
            <a:off x="423745" y="4523884"/>
            <a:ext cx="6332681" cy="1505238"/>
          </a:xfrm>
        </p:spPr>
        <p:txBody>
          <a:bodyPr/>
          <a:lstStyle>
            <a:lvl1pPr marL="0" indent="0" algn="l">
              <a:buNone/>
              <a:defRPr sz="2400" i="1">
                <a:solidFill>
                  <a:srgbClr val="007025"/>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Ejemplo de Subtítulo</a:t>
            </a:r>
          </a:p>
        </p:txBody>
      </p:sp>
    </p:spTree>
    <p:extLst>
      <p:ext uri="{BB962C8B-B14F-4D97-AF65-F5344CB8AC3E}">
        <p14:creationId xmlns:p14="http://schemas.microsoft.com/office/powerpoint/2010/main" val="57249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D9D4F9-7C0E-4300-A2D6-FC034A564F9A}"/>
              </a:ext>
            </a:extLst>
          </p:cNvPr>
          <p:cNvSpPr>
            <a:spLocks noGrp="1"/>
          </p:cNvSpPr>
          <p:nvPr>
            <p:ph idx="1"/>
          </p:nvPr>
        </p:nvSpPr>
        <p:spPr>
          <a:xfrm>
            <a:off x="838200" y="1825625"/>
            <a:ext cx="10515600" cy="4184882"/>
          </a:xfrm>
        </p:spPr>
        <p:txBody>
          <a:bodyPr/>
          <a:lstStyle>
            <a:lvl1pPr>
              <a:defRPr>
                <a:solidFill>
                  <a:schemeClr val="tx1">
                    <a:lumMod val="65000"/>
                    <a:lumOff val="35000"/>
                  </a:schemeClr>
                </a:solidFill>
                <a:latin typeface="Arial Narrow" panose="020B0606020202030204" pitchFamily="34" charset="0"/>
              </a:defRPr>
            </a:lvl1pPr>
            <a:lvl2pPr>
              <a:defRPr>
                <a:solidFill>
                  <a:schemeClr val="tx1">
                    <a:lumMod val="65000"/>
                    <a:lumOff val="35000"/>
                  </a:schemeClr>
                </a:solidFill>
                <a:latin typeface="Arial Narrow" panose="020B0606020202030204" pitchFamily="34" charset="0"/>
              </a:defRPr>
            </a:lvl2pPr>
            <a:lvl3pPr>
              <a:defRPr>
                <a:solidFill>
                  <a:schemeClr val="tx1">
                    <a:lumMod val="65000"/>
                    <a:lumOff val="35000"/>
                  </a:schemeClr>
                </a:solidFill>
                <a:latin typeface="Arial Narrow" panose="020B0606020202030204" pitchFamily="34" charset="0"/>
              </a:defRPr>
            </a:lvl3pPr>
            <a:lvl4pPr>
              <a:defRPr>
                <a:solidFill>
                  <a:schemeClr val="tx1">
                    <a:lumMod val="65000"/>
                    <a:lumOff val="35000"/>
                  </a:schemeClr>
                </a:solidFill>
                <a:latin typeface="Arial Narrow" panose="020B0606020202030204" pitchFamily="34" charset="0"/>
              </a:defRPr>
            </a:lvl4pPr>
            <a:lvl5pPr>
              <a:defRPr>
                <a:solidFill>
                  <a:schemeClr val="tx1">
                    <a:lumMod val="65000"/>
                    <a:lumOff val="35000"/>
                  </a:schemeClr>
                </a:solidFill>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D6863523-2B0A-469D-A949-ADFD23D79DCE}"/>
              </a:ext>
            </a:extLst>
          </p:cNvPr>
          <p:cNvSpPr>
            <a:spLocks noGrp="1"/>
          </p:cNvSpPr>
          <p:nvPr>
            <p:ph type="ftr" sz="quarter" idx="11"/>
          </p:nvPr>
        </p:nvSpPr>
        <p:spPr>
          <a:xfrm>
            <a:off x="4239320" y="6116754"/>
            <a:ext cx="4114800" cy="365125"/>
          </a:xfrm>
        </p:spPr>
        <p:txBody>
          <a:bodyPr/>
          <a:lstStyle>
            <a:lvl1pPr algn="l">
              <a:defRPr>
                <a:solidFill>
                  <a:schemeClr val="bg1">
                    <a:lumMod val="50000"/>
                  </a:schemeClr>
                </a:solidFill>
                <a:latin typeface="Arial Narrow" panose="020B0606020202030204" pitchFamily="34" charset="0"/>
              </a:defRPr>
            </a:lvl1pPr>
          </a:lstStyle>
          <a:p>
            <a:endParaRPr lang="es-ES" dirty="0"/>
          </a:p>
        </p:txBody>
      </p:sp>
      <p:sp>
        <p:nvSpPr>
          <p:cNvPr id="7" name="Marcador de número de diapositiva 5">
            <a:extLst>
              <a:ext uri="{FF2B5EF4-FFF2-40B4-BE49-F238E27FC236}">
                <a16:creationId xmlns:a16="http://schemas.microsoft.com/office/drawing/2014/main" id="{4F55DD1A-CE0F-491A-ABCB-6AA82F281E60}"/>
              </a:ext>
            </a:extLst>
          </p:cNvPr>
          <p:cNvSpPr>
            <a:spLocks noGrp="1"/>
          </p:cNvSpPr>
          <p:nvPr>
            <p:ph type="sldNum" sz="quarter" idx="12"/>
          </p:nvPr>
        </p:nvSpPr>
        <p:spPr>
          <a:xfrm>
            <a:off x="11353800" y="6179828"/>
            <a:ext cx="700668" cy="365125"/>
          </a:xfrm>
        </p:spPr>
        <p:txBody>
          <a:bodyPr/>
          <a:lstStyle>
            <a:lvl1pPr algn="ctr">
              <a:defRPr b="1">
                <a:solidFill>
                  <a:schemeClr val="bg1">
                    <a:lumMod val="50000"/>
                  </a:schemeClr>
                </a:solidFill>
                <a:latin typeface="Arial Narrow" panose="020B0606020202030204" pitchFamily="34" charset="0"/>
              </a:defRPr>
            </a:lvl1pPr>
          </a:lstStyle>
          <a:p>
            <a:fld id="{6E2A55D9-D612-4A52-9112-6642531F820C}" type="slidenum">
              <a:rPr lang="es-ES" smtClean="0"/>
              <a:pPr/>
              <a:t>‹Nº›</a:t>
            </a:fld>
            <a:endParaRPr lang="es-ES" dirty="0"/>
          </a:p>
        </p:txBody>
      </p:sp>
      <p:sp>
        <p:nvSpPr>
          <p:cNvPr id="8" name="Título 1">
            <a:extLst>
              <a:ext uri="{FF2B5EF4-FFF2-40B4-BE49-F238E27FC236}">
                <a16:creationId xmlns:a16="http://schemas.microsoft.com/office/drawing/2014/main" id="{316290BA-6816-47E2-8EAE-4630FFFF3101}"/>
              </a:ext>
            </a:extLst>
          </p:cNvPr>
          <p:cNvSpPr>
            <a:spLocks noGrp="1"/>
          </p:cNvSpPr>
          <p:nvPr>
            <p:ph type="title"/>
          </p:nvPr>
        </p:nvSpPr>
        <p:spPr>
          <a:xfrm>
            <a:off x="838200" y="365125"/>
            <a:ext cx="10515600" cy="1325563"/>
          </a:xfrm>
        </p:spPr>
        <p:txBody>
          <a:bodyPr>
            <a:normAutofit/>
          </a:bodyPr>
          <a:lstStyle>
            <a:lvl1pPr algn="ctr">
              <a:defRPr sz="3200">
                <a:solidFill>
                  <a:schemeClr val="tx1">
                    <a:lumMod val="75000"/>
                    <a:lumOff val="25000"/>
                  </a:schemeClr>
                </a:solidFill>
                <a:latin typeface="Arial Narrow" panose="020B0606020202030204" pitchFamily="34" charset="0"/>
              </a:defRPr>
            </a:lvl1pPr>
          </a:lstStyle>
          <a:p>
            <a:r>
              <a:rPr lang="es-ES" dirty="0"/>
              <a:t>Haga clic para modificar el estilo de título del patrón</a:t>
            </a:r>
          </a:p>
        </p:txBody>
      </p:sp>
    </p:spTree>
    <p:extLst>
      <p:ext uri="{BB962C8B-B14F-4D97-AF65-F5344CB8AC3E}">
        <p14:creationId xmlns:p14="http://schemas.microsoft.com/office/powerpoint/2010/main" val="39070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1179A0A-9262-4594-BD0D-0B76DE55D771}"/>
              </a:ext>
            </a:extLst>
          </p:cNvPr>
          <p:cNvSpPr>
            <a:spLocks noGrp="1"/>
          </p:cNvSpPr>
          <p:nvPr>
            <p:ph type="body" idx="1"/>
          </p:nvPr>
        </p:nvSpPr>
        <p:spPr>
          <a:xfrm>
            <a:off x="831850" y="4589464"/>
            <a:ext cx="10515600" cy="1342986"/>
          </a:xfrm>
        </p:spPr>
        <p:txBody>
          <a:bodyPr/>
          <a:lstStyle>
            <a:lvl1pPr marL="0" indent="0">
              <a:buNone/>
              <a:defRPr sz="2400">
                <a:solidFill>
                  <a:schemeClr val="tx1">
                    <a:lumMod val="65000"/>
                    <a:lumOff val="35000"/>
                  </a:schemeClr>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6" name="Marcador de número de diapositiva 5">
            <a:extLst>
              <a:ext uri="{FF2B5EF4-FFF2-40B4-BE49-F238E27FC236}">
                <a16:creationId xmlns:a16="http://schemas.microsoft.com/office/drawing/2014/main" id="{6DCE62F2-D64B-4CFB-879E-3301F08FEF5D}"/>
              </a:ext>
            </a:extLst>
          </p:cNvPr>
          <p:cNvSpPr>
            <a:spLocks noGrp="1"/>
          </p:cNvSpPr>
          <p:nvPr>
            <p:ph type="sldNum" sz="quarter" idx="12"/>
          </p:nvPr>
        </p:nvSpPr>
        <p:spPr>
          <a:xfrm>
            <a:off x="11353800" y="6179828"/>
            <a:ext cx="700668" cy="365125"/>
          </a:xfrm>
        </p:spPr>
        <p:txBody>
          <a:bodyPr/>
          <a:lstStyle>
            <a:lvl1pPr algn="ctr">
              <a:defRPr b="1">
                <a:solidFill>
                  <a:schemeClr val="bg1">
                    <a:lumMod val="50000"/>
                  </a:schemeClr>
                </a:solidFill>
                <a:latin typeface="Arial Narrow" panose="020B0606020202030204" pitchFamily="34" charset="0"/>
              </a:defRPr>
            </a:lvl1pPr>
          </a:lstStyle>
          <a:p>
            <a:fld id="{6E2A55D9-D612-4A52-9112-6642531F820C}" type="slidenum">
              <a:rPr lang="es-ES" smtClean="0"/>
              <a:pPr/>
              <a:t>‹Nº›</a:t>
            </a:fld>
            <a:endParaRPr lang="es-ES" dirty="0"/>
          </a:p>
        </p:txBody>
      </p:sp>
      <p:sp>
        <p:nvSpPr>
          <p:cNvPr id="9" name="Marcador de pie de página 4">
            <a:extLst>
              <a:ext uri="{FF2B5EF4-FFF2-40B4-BE49-F238E27FC236}">
                <a16:creationId xmlns:a16="http://schemas.microsoft.com/office/drawing/2014/main" id="{C6806591-6657-44F5-BD2B-6460E355431A}"/>
              </a:ext>
            </a:extLst>
          </p:cNvPr>
          <p:cNvSpPr>
            <a:spLocks noGrp="1"/>
          </p:cNvSpPr>
          <p:nvPr>
            <p:ph type="ftr" sz="quarter" idx="11"/>
          </p:nvPr>
        </p:nvSpPr>
        <p:spPr>
          <a:xfrm>
            <a:off x="4239320" y="6116754"/>
            <a:ext cx="4114800" cy="365125"/>
          </a:xfrm>
        </p:spPr>
        <p:txBody>
          <a:bodyPr/>
          <a:lstStyle>
            <a:lvl1pPr algn="l">
              <a:defRPr>
                <a:solidFill>
                  <a:schemeClr val="bg1">
                    <a:lumMod val="50000"/>
                  </a:schemeClr>
                </a:solidFill>
                <a:latin typeface="Arial Narrow" panose="020B0606020202030204" pitchFamily="34" charset="0"/>
              </a:defRPr>
            </a:lvl1pPr>
          </a:lstStyle>
          <a:p>
            <a:endParaRPr lang="es-ES" dirty="0"/>
          </a:p>
        </p:txBody>
      </p:sp>
      <p:sp>
        <p:nvSpPr>
          <p:cNvPr id="10" name="Título 1">
            <a:extLst>
              <a:ext uri="{FF2B5EF4-FFF2-40B4-BE49-F238E27FC236}">
                <a16:creationId xmlns:a16="http://schemas.microsoft.com/office/drawing/2014/main" id="{BDB42A2F-6F8D-426C-8906-5267731EF9BD}"/>
              </a:ext>
            </a:extLst>
          </p:cNvPr>
          <p:cNvSpPr>
            <a:spLocks noGrp="1"/>
          </p:cNvSpPr>
          <p:nvPr>
            <p:ph type="title"/>
          </p:nvPr>
        </p:nvSpPr>
        <p:spPr>
          <a:xfrm>
            <a:off x="838200" y="365125"/>
            <a:ext cx="10515600" cy="1325563"/>
          </a:xfrm>
        </p:spPr>
        <p:txBody>
          <a:bodyPr>
            <a:normAutofit/>
          </a:bodyPr>
          <a:lstStyle>
            <a:lvl1pPr algn="ctr">
              <a:defRPr sz="3200">
                <a:solidFill>
                  <a:schemeClr val="tx1">
                    <a:lumMod val="75000"/>
                    <a:lumOff val="25000"/>
                  </a:schemeClr>
                </a:solidFill>
                <a:latin typeface="Arial Narrow" panose="020B0606020202030204" pitchFamily="34" charset="0"/>
              </a:defRPr>
            </a:lvl1pPr>
          </a:lstStyle>
          <a:p>
            <a:r>
              <a:rPr lang="es-ES" dirty="0"/>
              <a:t>Haga clic para modificar el estilo de título del patrón</a:t>
            </a:r>
          </a:p>
        </p:txBody>
      </p:sp>
      <p:sp>
        <p:nvSpPr>
          <p:cNvPr id="11" name="Marcador de contenido 2">
            <a:extLst>
              <a:ext uri="{FF2B5EF4-FFF2-40B4-BE49-F238E27FC236}">
                <a16:creationId xmlns:a16="http://schemas.microsoft.com/office/drawing/2014/main" id="{0FC1C290-B778-4A37-BF63-8035D3D53D62}"/>
              </a:ext>
            </a:extLst>
          </p:cNvPr>
          <p:cNvSpPr>
            <a:spLocks noGrp="1"/>
          </p:cNvSpPr>
          <p:nvPr>
            <p:ph sz="half" idx="13"/>
          </p:nvPr>
        </p:nvSpPr>
        <p:spPr>
          <a:xfrm>
            <a:off x="838200" y="1825625"/>
            <a:ext cx="4202151" cy="2657165"/>
          </a:xfrm>
        </p:spPr>
        <p:txBody>
          <a:bodyPr/>
          <a:lstStyle>
            <a:lvl1pPr>
              <a:defRPr>
                <a:solidFill>
                  <a:schemeClr val="tx1">
                    <a:lumMod val="65000"/>
                    <a:lumOff val="35000"/>
                  </a:schemeClr>
                </a:solidFill>
                <a:latin typeface="Arial Narrow" panose="020B0606020202030204" pitchFamily="34" charset="0"/>
              </a:defRPr>
            </a:lvl1pPr>
            <a:lvl2pPr>
              <a:defRPr>
                <a:solidFill>
                  <a:schemeClr val="tx1">
                    <a:lumMod val="65000"/>
                    <a:lumOff val="35000"/>
                  </a:schemeClr>
                </a:solidFill>
                <a:latin typeface="Arial Narrow" panose="020B0606020202030204" pitchFamily="34" charset="0"/>
              </a:defRPr>
            </a:lvl2pPr>
            <a:lvl3pPr>
              <a:defRPr>
                <a:solidFill>
                  <a:schemeClr val="tx1">
                    <a:lumMod val="65000"/>
                    <a:lumOff val="35000"/>
                  </a:schemeClr>
                </a:solidFill>
                <a:latin typeface="Arial Narrow" panose="020B0606020202030204" pitchFamily="34" charset="0"/>
              </a:defRPr>
            </a:lvl3pPr>
            <a:lvl4pPr>
              <a:defRPr>
                <a:solidFill>
                  <a:schemeClr val="tx1">
                    <a:lumMod val="65000"/>
                    <a:lumOff val="35000"/>
                  </a:schemeClr>
                </a:solidFill>
                <a:latin typeface="Arial Narrow" panose="020B0606020202030204" pitchFamily="34" charset="0"/>
              </a:defRPr>
            </a:lvl4pPr>
            <a:lvl5pPr>
              <a:defRPr>
                <a:solidFill>
                  <a:schemeClr val="tx1">
                    <a:lumMod val="65000"/>
                    <a:lumOff val="35000"/>
                  </a:schemeClr>
                </a:solidFill>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contenido 2">
            <a:extLst>
              <a:ext uri="{FF2B5EF4-FFF2-40B4-BE49-F238E27FC236}">
                <a16:creationId xmlns:a16="http://schemas.microsoft.com/office/drawing/2014/main" id="{E759674D-B9A7-4CCB-A43A-5328E1B3E2E7}"/>
              </a:ext>
            </a:extLst>
          </p:cNvPr>
          <p:cNvSpPr>
            <a:spLocks noGrp="1"/>
          </p:cNvSpPr>
          <p:nvPr>
            <p:ph sz="half" idx="14"/>
          </p:nvPr>
        </p:nvSpPr>
        <p:spPr>
          <a:xfrm>
            <a:off x="4953000" y="1814939"/>
            <a:ext cx="6400800" cy="2657165"/>
          </a:xfrm>
        </p:spPr>
        <p:txBody>
          <a:bodyPr/>
          <a:lstStyle>
            <a:lvl1pPr>
              <a:defRPr>
                <a:solidFill>
                  <a:schemeClr val="tx1">
                    <a:lumMod val="65000"/>
                    <a:lumOff val="35000"/>
                  </a:schemeClr>
                </a:solidFill>
                <a:latin typeface="Arial Narrow" panose="020B0606020202030204" pitchFamily="34" charset="0"/>
              </a:defRPr>
            </a:lvl1pPr>
            <a:lvl2pPr>
              <a:defRPr>
                <a:solidFill>
                  <a:schemeClr val="tx1">
                    <a:lumMod val="65000"/>
                    <a:lumOff val="35000"/>
                  </a:schemeClr>
                </a:solidFill>
                <a:latin typeface="Arial Narrow" panose="020B0606020202030204" pitchFamily="34" charset="0"/>
              </a:defRPr>
            </a:lvl2pPr>
            <a:lvl3pPr>
              <a:defRPr>
                <a:solidFill>
                  <a:schemeClr val="tx1">
                    <a:lumMod val="65000"/>
                    <a:lumOff val="35000"/>
                  </a:schemeClr>
                </a:solidFill>
                <a:latin typeface="Arial Narrow" panose="020B0606020202030204" pitchFamily="34" charset="0"/>
              </a:defRPr>
            </a:lvl3pPr>
            <a:lvl4pPr>
              <a:defRPr>
                <a:solidFill>
                  <a:schemeClr val="tx1">
                    <a:lumMod val="65000"/>
                    <a:lumOff val="35000"/>
                  </a:schemeClr>
                </a:solidFill>
                <a:latin typeface="Arial Narrow" panose="020B0606020202030204" pitchFamily="34" charset="0"/>
              </a:defRPr>
            </a:lvl4pPr>
            <a:lvl5pPr>
              <a:defRPr>
                <a:solidFill>
                  <a:schemeClr val="tx1">
                    <a:lumMod val="65000"/>
                    <a:lumOff val="35000"/>
                  </a:schemeClr>
                </a:solidFill>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61920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0C183-B62A-4439-8FA7-ACEF5FD7FCED}"/>
              </a:ext>
            </a:extLst>
          </p:cNvPr>
          <p:cNvSpPr>
            <a:spLocks noGrp="1"/>
          </p:cNvSpPr>
          <p:nvPr>
            <p:ph type="title"/>
          </p:nvPr>
        </p:nvSpPr>
        <p:spPr/>
        <p:txBody>
          <a:bodyPr>
            <a:normAutofit/>
          </a:bodyPr>
          <a:lstStyle>
            <a:lvl1pPr algn="ctr">
              <a:defRPr sz="3200">
                <a:solidFill>
                  <a:schemeClr val="tx1">
                    <a:lumMod val="75000"/>
                    <a:lumOff val="25000"/>
                  </a:schemeClr>
                </a:solidFill>
                <a:latin typeface="Arial Narrow" panose="020B060602020203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17ACE720-5DD9-4C29-88B3-E7B826E3081E}"/>
              </a:ext>
            </a:extLst>
          </p:cNvPr>
          <p:cNvSpPr>
            <a:spLocks noGrp="1"/>
          </p:cNvSpPr>
          <p:nvPr>
            <p:ph sz="half" idx="1"/>
          </p:nvPr>
        </p:nvSpPr>
        <p:spPr>
          <a:xfrm>
            <a:off x="838200" y="1825625"/>
            <a:ext cx="5181600" cy="4207185"/>
          </a:xfrm>
        </p:spPr>
        <p:txBody>
          <a:bodyPr/>
          <a:lstStyle>
            <a:lvl1pPr>
              <a:defRPr>
                <a:solidFill>
                  <a:schemeClr val="tx1">
                    <a:lumMod val="65000"/>
                    <a:lumOff val="35000"/>
                  </a:schemeClr>
                </a:solidFill>
                <a:latin typeface="Arial Narrow" panose="020B0606020202030204" pitchFamily="34" charset="0"/>
              </a:defRPr>
            </a:lvl1pPr>
            <a:lvl2pPr>
              <a:defRPr>
                <a:solidFill>
                  <a:schemeClr val="tx1">
                    <a:lumMod val="65000"/>
                    <a:lumOff val="35000"/>
                  </a:schemeClr>
                </a:solidFill>
                <a:latin typeface="Arial Narrow" panose="020B0606020202030204" pitchFamily="34" charset="0"/>
              </a:defRPr>
            </a:lvl2pPr>
            <a:lvl3pPr>
              <a:defRPr>
                <a:solidFill>
                  <a:schemeClr val="tx1">
                    <a:lumMod val="65000"/>
                    <a:lumOff val="35000"/>
                  </a:schemeClr>
                </a:solidFill>
                <a:latin typeface="Arial Narrow" panose="020B0606020202030204" pitchFamily="34" charset="0"/>
              </a:defRPr>
            </a:lvl3pPr>
            <a:lvl4pPr>
              <a:defRPr>
                <a:solidFill>
                  <a:schemeClr val="tx1">
                    <a:lumMod val="65000"/>
                    <a:lumOff val="35000"/>
                  </a:schemeClr>
                </a:solidFill>
                <a:latin typeface="Arial Narrow" panose="020B0606020202030204" pitchFamily="34" charset="0"/>
              </a:defRPr>
            </a:lvl4pPr>
            <a:lvl5pPr>
              <a:defRPr>
                <a:solidFill>
                  <a:schemeClr val="tx1">
                    <a:lumMod val="65000"/>
                    <a:lumOff val="35000"/>
                  </a:schemeClr>
                </a:solidFill>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E5178BC7-6B7F-4EB4-BF0D-59DD85D8CD04}"/>
              </a:ext>
            </a:extLst>
          </p:cNvPr>
          <p:cNvSpPr>
            <a:spLocks noGrp="1"/>
          </p:cNvSpPr>
          <p:nvPr>
            <p:ph sz="half" idx="2"/>
          </p:nvPr>
        </p:nvSpPr>
        <p:spPr>
          <a:xfrm>
            <a:off x="6172200" y="1825625"/>
            <a:ext cx="5181600" cy="4207185"/>
          </a:xfrm>
        </p:spPr>
        <p:txBody>
          <a:bodyPr/>
          <a:lstStyle>
            <a:lvl1pPr>
              <a:defRPr>
                <a:solidFill>
                  <a:schemeClr val="tx1">
                    <a:lumMod val="65000"/>
                    <a:lumOff val="35000"/>
                  </a:schemeClr>
                </a:solidFill>
                <a:latin typeface="Arial Narrow" panose="020B0606020202030204" pitchFamily="34" charset="0"/>
              </a:defRPr>
            </a:lvl1pPr>
            <a:lvl2pPr>
              <a:defRPr>
                <a:solidFill>
                  <a:schemeClr val="tx1">
                    <a:lumMod val="65000"/>
                    <a:lumOff val="35000"/>
                  </a:schemeClr>
                </a:solidFill>
                <a:latin typeface="Arial Narrow" panose="020B0606020202030204" pitchFamily="34" charset="0"/>
              </a:defRPr>
            </a:lvl2pPr>
            <a:lvl3pPr>
              <a:defRPr>
                <a:solidFill>
                  <a:schemeClr val="tx1">
                    <a:lumMod val="65000"/>
                    <a:lumOff val="35000"/>
                  </a:schemeClr>
                </a:solidFill>
                <a:latin typeface="Arial Narrow" panose="020B0606020202030204" pitchFamily="34" charset="0"/>
              </a:defRPr>
            </a:lvl3pPr>
            <a:lvl4pPr>
              <a:defRPr>
                <a:solidFill>
                  <a:schemeClr val="tx1">
                    <a:lumMod val="65000"/>
                    <a:lumOff val="35000"/>
                  </a:schemeClr>
                </a:solidFill>
                <a:latin typeface="Arial Narrow" panose="020B0606020202030204" pitchFamily="34" charset="0"/>
              </a:defRPr>
            </a:lvl4pPr>
            <a:lvl5pPr>
              <a:defRPr>
                <a:solidFill>
                  <a:schemeClr val="tx1">
                    <a:lumMod val="65000"/>
                    <a:lumOff val="35000"/>
                  </a:schemeClr>
                </a:solidFill>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5">
            <a:extLst>
              <a:ext uri="{FF2B5EF4-FFF2-40B4-BE49-F238E27FC236}">
                <a16:creationId xmlns:a16="http://schemas.microsoft.com/office/drawing/2014/main" id="{F7863572-A59B-4286-9046-CB3ED7C621DF}"/>
              </a:ext>
            </a:extLst>
          </p:cNvPr>
          <p:cNvSpPr>
            <a:spLocks noGrp="1"/>
          </p:cNvSpPr>
          <p:nvPr>
            <p:ph type="sldNum" sz="quarter" idx="12"/>
          </p:nvPr>
        </p:nvSpPr>
        <p:spPr>
          <a:xfrm>
            <a:off x="11353800" y="6179828"/>
            <a:ext cx="700668" cy="365125"/>
          </a:xfrm>
        </p:spPr>
        <p:txBody>
          <a:bodyPr/>
          <a:lstStyle>
            <a:lvl1pPr algn="ctr">
              <a:defRPr b="1">
                <a:solidFill>
                  <a:schemeClr val="bg1">
                    <a:lumMod val="50000"/>
                  </a:schemeClr>
                </a:solidFill>
                <a:latin typeface="Arial Narrow" panose="020B0606020202030204" pitchFamily="34" charset="0"/>
              </a:defRPr>
            </a:lvl1pPr>
          </a:lstStyle>
          <a:p>
            <a:fld id="{6E2A55D9-D612-4A52-9112-6642531F820C}" type="slidenum">
              <a:rPr lang="es-ES" smtClean="0"/>
              <a:pPr/>
              <a:t>‹Nº›</a:t>
            </a:fld>
            <a:endParaRPr lang="es-ES" dirty="0"/>
          </a:p>
        </p:txBody>
      </p:sp>
      <p:sp>
        <p:nvSpPr>
          <p:cNvPr id="7" name="Marcador de pie de página 4">
            <a:extLst>
              <a:ext uri="{FF2B5EF4-FFF2-40B4-BE49-F238E27FC236}">
                <a16:creationId xmlns:a16="http://schemas.microsoft.com/office/drawing/2014/main" id="{7C568E3D-7755-476B-91A9-60A8C9B45164}"/>
              </a:ext>
            </a:extLst>
          </p:cNvPr>
          <p:cNvSpPr>
            <a:spLocks noGrp="1"/>
          </p:cNvSpPr>
          <p:nvPr>
            <p:ph type="ftr" sz="quarter" idx="11"/>
          </p:nvPr>
        </p:nvSpPr>
        <p:spPr>
          <a:xfrm>
            <a:off x="4239320" y="6116754"/>
            <a:ext cx="4114800" cy="365125"/>
          </a:xfrm>
        </p:spPr>
        <p:txBody>
          <a:bodyPr/>
          <a:lstStyle>
            <a:lvl1pPr algn="l">
              <a:defRPr>
                <a:solidFill>
                  <a:schemeClr val="bg1">
                    <a:lumMod val="50000"/>
                  </a:schemeClr>
                </a:solidFill>
                <a:latin typeface="Arial Narrow" panose="020B0606020202030204" pitchFamily="34" charset="0"/>
              </a:defRPr>
            </a:lvl1pPr>
          </a:lstStyle>
          <a:p>
            <a:endParaRPr lang="es-ES" dirty="0"/>
          </a:p>
        </p:txBody>
      </p:sp>
    </p:spTree>
    <p:extLst>
      <p:ext uri="{BB962C8B-B14F-4D97-AF65-F5344CB8AC3E}">
        <p14:creationId xmlns:p14="http://schemas.microsoft.com/office/powerpoint/2010/main" val="3280843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D19EA6-FBF7-4E7E-BC39-A92E0EF71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8594C5-F2E5-4AFB-A792-4A4FCA5E7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D7EADE-8A33-4941-9F9E-91FE811D5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376E8-0EA7-464A-8440-31D07BA42C13}" type="datetimeFigureOut">
              <a:rPr lang="es-ES" smtClean="0"/>
              <a:t>28/10/2022</a:t>
            </a:fld>
            <a:endParaRPr lang="es-ES" dirty="0"/>
          </a:p>
        </p:txBody>
      </p:sp>
      <p:sp>
        <p:nvSpPr>
          <p:cNvPr id="5" name="Marcador de pie de página 4">
            <a:extLst>
              <a:ext uri="{FF2B5EF4-FFF2-40B4-BE49-F238E27FC236}">
                <a16:creationId xmlns:a16="http://schemas.microsoft.com/office/drawing/2014/main" id="{B042B364-4C0E-4F1A-A382-B8BBB8182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E13140CA-8AB1-4C08-B5C8-136526B1D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55D9-D612-4A52-9112-6642531F820C}" type="slidenum">
              <a:rPr lang="es-ES" smtClean="0"/>
              <a:t>‹Nº›</a:t>
            </a:fld>
            <a:endParaRPr lang="es-ES" dirty="0"/>
          </a:p>
        </p:txBody>
      </p:sp>
    </p:spTree>
    <p:extLst>
      <p:ext uri="{BB962C8B-B14F-4D97-AF65-F5344CB8AC3E}">
        <p14:creationId xmlns:p14="http://schemas.microsoft.com/office/powerpoint/2010/main" val="284387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ctrTitle"/>
          </p:nvPr>
        </p:nvSpPr>
        <p:spPr>
          <a:xfrm>
            <a:off x="0" y="4656557"/>
            <a:ext cx="6785669" cy="1529923"/>
          </a:xfrm>
        </p:spPr>
        <p:txBody>
          <a:bodyPr>
            <a:normAutofit fontScale="90000"/>
          </a:bodyPr>
          <a:lstStyle/>
          <a:p>
            <a:pPr algn="ctr"/>
            <a:r>
              <a:rPr lang="es-MX" dirty="0" smtClean="0"/>
              <a:t>POLÍTICA PÚBLICA </a:t>
            </a:r>
            <a:r>
              <a:rPr lang="es-MX" dirty="0"/>
              <a:t>DE PARTICIPACIÓN SOCIAL EN </a:t>
            </a:r>
            <a:r>
              <a:rPr lang="es-MX" dirty="0" smtClean="0"/>
              <a:t>SALUD – (PPPSS)</a:t>
            </a:r>
            <a:r>
              <a:rPr lang="es-MX" dirty="0"/>
              <a:t/>
            </a:r>
            <a:br>
              <a:rPr lang="es-MX" dirty="0"/>
            </a:br>
            <a:r>
              <a:rPr lang="es-MX" dirty="0" smtClean="0"/>
              <a:t>RESOLUCIÓN </a:t>
            </a:r>
            <a:r>
              <a:rPr lang="es-MX" dirty="0"/>
              <a:t>2063</a:t>
            </a:r>
            <a:br>
              <a:rPr lang="es-MX" dirty="0"/>
            </a:br>
            <a:r>
              <a:rPr lang="es-MX" dirty="0"/>
              <a:t/>
            </a:r>
            <a:br>
              <a:rPr lang="es-MX" dirty="0"/>
            </a:br>
            <a:r>
              <a:rPr lang="es-MX" dirty="0"/>
              <a:t/>
            </a:r>
            <a:br>
              <a:rPr lang="es-MX" dirty="0"/>
            </a:br>
            <a:endParaRPr lang="es-CO" dirty="0"/>
          </a:p>
        </p:txBody>
      </p:sp>
      <p:pic>
        <p:nvPicPr>
          <p:cNvPr id="4" name="Imagen 3"/>
          <p:cNvPicPr>
            <a:picLocks noChangeAspect="1"/>
          </p:cNvPicPr>
          <p:nvPr/>
        </p:nvPicPr>
        <p:blipFill rotWithShape="1">
          <a:blip r:embed="rId2"/>
          <a:srcRect l="52092" t="59376" r="26072" b="29017"/>
          <a:stretch/>
        </p:blipFill>
        <p:spPr>
          <a:xfrm>
            <a:off x="1972248" y="5936035"/>
            <a:ext cx="2841171" cy="849086"/>
          </a:xfrm>
          <a:prstGeom prst="rect">
            <a:avLst/>
          </a:prstGeom>
        </p:spPr>
      </p:pic>
      <p:sp>
        <p:nvSpPr>
          <p:cNvPr id="5" name="CuadroTexto 4"/>
          <p:cNvSpPr txBox="1"/>
          <p:nvPr/>
        </p:nvSpPr>
        <p:spPr>
          <a:xfrm>
            <a:off x="139485" y="4843828"/>
            <a:ext cx="3750589" cy="707886"/>
          </a:xfrm>
          <a:prstGeom prst="rect">
            <a:avLst/>
          </a:prstGeom>
          <a:noFill/>
        </p:spPr>
        <p:txBody>
          <a:bodyPr wrap="square" rtlCol="0">
            <a:spAutoFit/>
          </a:bodyPr>
          <a:lstStyle/>
          <a:p>
            <a:r>
              <a:rPr lang="es-MX" sz="2000" b="1" dirty="0" smtClean="0">
                <a:solidFill>
                  <a:schemeClr val="tx2"/>
                </a:solidFill>
              </a:rPr>
              <a:t>GILMA PORTILLA GIRALDO</a:t>
            </a:r>
          </a:p>
          <a:p>
            <a:r>
              <a:rPr lang="es-MX" sz="2000" b="1" dirty="0" smtClean="0">
                <a:solidFill>
                  <a:schemeClr val="tx2"/>
                </a:solidFill>
              </a:rPr>
              <a:t>TRABAJADORA SOCIAL</a:t>
            </a:r>
            <a:endParaRPr lang="es-CO" sz="2000" b="1" dirty="0">
              <a:solidFill>
                <a:schemeClr val="tx2"/>
              </a:solidFill>
            </a:endParaRPr>
          </a:p>
        </p:txBody>
      </p:sp>
    </p:spTree>
    <p:extLst>
      <p:ext uri="{BB962C8B-B14F-4D97-AF65-F5344CB8AC3E}">
        <p14:creationId xmlns:p14="http://schemas.microsoft.com/office/powerpoint/2010/main" val="989468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85948" y="587194"/>
            <a:ext cx="10515600" cy="758281"/>
          </a:xfrm>
        </p:spPr>
        <p:txBody>
          <a:bodyPr>
            <a:normAutofit fontScale="90000"/>
          </a:bodyPr>
          <a:lstStyle/>
          <a:p>
            <a:pPr lvl="0"/>
            <a:r>
              <a:rPr lang="es-MX" sz="3600" b="1" i="1" dirty="0">
                <a:solidFill>
                  <a:srgbClr val="0039AC"/>
                </a:solidFill>
                <a:sym typeface="Arial"/>
              </a:rPr>
              <a:t>¿Qué se requiere para implementar los ejes de  la Política de Participación Social en Salud?</a:t>
            </a:r>
            <a:r>
              <a:rPr lang="es-MX" dirty="0"/>
              <a:t/>
            </a:r>
            <a:br>
              <a:rPr lang="es-MX" dirty="0"/>
            </a:br>
            <a:endParaRPr lang="es-CO" dirty="0"/>
          </a:p>
        </p:txBody>
      </p:sp>
      <p:pic>
        <p:nvPicPr>
          <p:cNvPr id="6" name="Marcador de contenido 5"/>
          <p:cNvPicPr>
            <a:picLocks noGrp="1" noChangeAspect="1"/>
          </p:cNvPicPr>
          <p:nvPr>
            <p:ph idx="1"/>
          </p:nvPr>
        </p:nvPicPr>
        <p:blipFill rotWithShape="1">
          <a:blip r:embed="rId2"/>
          <a:srcRect l="39879" t="30667" r="13963" b="22820"/>
          <a:stretch/>
        </p:blipFill>
        <p:spPr>
          <a:xfrm>
            <a:off x="620485" y="1175654"/>
            <a:ext cx="10273938" cy="4311587"/>
          </a:xfrm>
          <a:prstGeom prst="rect">
            <a:avLst/>
          </a:prstGeom>
        </p:spPr>
      </p:pic>
      <p:sp>
        <p:nvSpPr>
          <p:cNvPr id="7" name="Google Shape;266;p11"/>
          <p:cNvSpPr/>
          <p:nvPr/>
        </p:nvSpPr>
        <p:spPr>
          <a:xfrm>
            <a:off x="1636348" y="5892186"/>
            <a:ext cx="5238207" cy="457200"/>
          </a:xfrm>
          <a:prstGeom prst="ellipse">
            <a:avLst/>
          </a:prstGeom>
          <a:solidFill>
            <a:srgbClr val="BCBCBC"/>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1600" b="1" i="0" u="none" strike="noStrike" cap="none" dirty="0">
                <a:solidFill>
                  <a:srgbClr val="000000"/>
                </a:solidFill>
                <a:latin typeface="Arial"/>
                <a:ea typeface="Arial"/>
                <a:cs typeface="Arial"/>
                <a:sym typeface="Arial"/>
              </a:rPr>
              <a:t>Gestión Educación comunicación </a:t>
            </a:r>
            <a:endParaRPr sz="1600" b="1" i="0" u="none" strike="noStrike" cap="none" dirty="0">
              <a:solidFill>
                <a:srgbClr val="000000"/>
              </a:solidFill>
              <a:latin typeface="Arial"/>
              <a:ea typeface="Arial"/>
              <a:cs typeface="Arial"/>
              <a:sym typeface="Arial"/>
            </a:endParaRPr>
          </a:p>
        </p:txBody>
      </p:sp>
      <p:sp>
        <p:nvSpPr>
          <p:cNvPr id="8" name="Rectángulo 7"/>
          <p:cNvSpPr/>
          <p:nvPr/>
        </p:nvSpPr>
        <p:spPr>
          <a:xfrm>
            <a:off x="8579258" y="5879961"/>
            <a:ext cx="2859450" cy="369332"/>
          </a:xfrm>
          <a:prstGeom prst="rect">
            <a:avLst/>
          </a:prstGeom>
          <a:solidFill>
            <a:schemeClr val="accent3">
              <a:lumMod val="60000"/>
              <a:lumOff val="40000"/>
            </a:schemeClr>
          </a:solidFill>
          <a:ln w="9525"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lvl="0" algn="ctr">
              <a:buClr>
                <a:srgbClr val="000000"/>
              </a:buClr>
              <a:buSzPts val="3200"/>
            </a:pPr>
            <a:r>
              <a:rPr lang="en-US" b="1" dirty="0">
                <a:solidFill>
                  <a:srgbClr val="000000"/>
                </a:solidFill>
                <a:ea typeface="Calibri"/>
                <a:cs typeface="Calibri"/>
                <a:sym typeface="Calibri"/>
              </a:rPr>
              <a:t>Estrategias Operativas</a:t>
            </a:r>
          </a:p>
        </p:txBody>
      </p:sp>
      <p:sp>
        <p:nvSpPr>
          <p:cNvPr id="9" name="Elipse 8"/>
          <p:cNvSpPr/>
          <p:nvPr/>
        </p:nvSpPr>
        <p:spPr>
          <a:xfrm>
            <a:off x="7434081" y="5879961"/>
            <a:ext cx="2859450" cy="46942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088768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70263" y="1463040"/>
            <a:ext cx="11338560" cy="4859383"/>
          </a:xfrm>
        </p:spPr>
        <p:txBody>
          <a:bodyPr>
            <a:normAutofit fontScale="85000" lnSpcReduction="20000"/>
          </a:bodyPr>
          <a:lstStyle/>
          <a:p>
            <a:pPr marL="50800" lvl="0" indent="0" algn="just">
              <a:lnSpc>
                <a:spcPct val="115000"/>
              </a:lnSpc>
              <a:spcBef>
                <a:spcPts val="0"/>
              </a:spcBef>
              <a:buSzPts val="2800"/>
              <a:buNone/>
            </a:pPr>
            <a:r>
              <a:rPr lang="es-MX" b="1" dirty="0">
                <a:solidFill>
                  <a:schemeClr val="dk1"/>
                </a:solidFill>
              </a:rPr>
              <a:t>COMPETENCIA</a:t>
            </a:r>
            <a:r>
              <a:rPr lang="es-MX" b="1" dirty="0" smtClean="0">
                <a:solidFill>
                  <a:schemeClr val="dk1"/>
                </a:solidFill>
              </a:rPr>
              <a:t>:</a:t>
            </a:r>
          </a:p>
          <a:p>
            <a:pPr marL="508000" indent="-457200" algn="just">
              <a:lnSpc>
                <a:spcPct val="115000"/>
              </a:lnSpc>
              <a:spcBef>
                <a:spcPts val="0"/>
              </a:spcBef>
              <a:buSzPts val="2800"/>
            </a:pPr>
            <a:r>
              <a:rPr lang="es-MX" b="1" dirty="0" smtClean="0">
                <a:solidFill>
                  <a:schemeClr val="dk1"/>
                </a:solidFill>
              </a:rPr>
              <a:t> </a:t>
            </a:r>
            <a:r>
              <a:rPr lang="es-MX" b="1" dirty="0">
                <a:solidFill>
                  <a:schemeClr val="dk1"/>
                </a:solidFill>
              </a:rPr>
              <a:t>Garantizar el derecho a la participación social en salud en su jurisdicción y realizar seguimiento a todos los actores como garantía de su cumplimiento. </a:t>
            </a:r>
            <a:endParaRPr lang="es-MX" dirty="0"/>
          </a:p>
          <a:p>
            <a:pPr marL="508000" indent="-457200" algn="just">
              <a:lnSpc>
                <a:spcPct val="115000"/>
              </a:lnSpc>
              <a:spcBef>
                <a:spcPts val="0"/>
              </a:spcBef>
              <a:buSzPts val="2800"/>
            </a:pPr>
            <a:r>
              <a:rPr lang="es-MX" b="1" dirty="0" smtClean="0">
                <a:solidFill>
                  <a:schemeClr val="dk1"/>
                </a:solidFill>
              </a:rPr>
              <a:t> </a:t>
            </a:r>
            <a:r>
              <a:rPr lang="es-MX" b="1" dirty="0">
                <a:solidFill>
                  <a:schemeClr val="dk1"/>
                </a:solidFill>
              </a:rPr>
              <a:t>Implementar las estrategias de comunicación, educación y gestión para la operación de la PPSS. </a:t>
            </a:r>
            <a:endParaRPr lang="es-MX" dirty="0"/>
          </a:p>
          <a:p>
            <a:pPr marL="508000" indent="-457200" algn="just">
              <a:lnSpc>
                <a:spcPct val="115000"/>
              </a:lnSpc>
              <a:spcBef>
                <a:spcPts val="0"/>
              </a:spcBef>
              <a:buSzPts val="2800"/>
            </a:pPr>
            <a:r>
              <a:rPr lang="es-MX" b="1" dirty="0" smtClean="0">
                <a:solidFill>
                  <a:schemeClr val="dk1"/>
                </a:solidFill>
              </a:rPr>
              <a:t>Realizar </a:t>
            </a:r>
            <a:r>
              <a:rPr lang="es-MX" b="1" dirty="0">
                <a:solidFill>
                  <a:schemeClr val="dk1"/>
                </a:solidFill>
              </a:rPr>
              <a:t>Asistencia Técnica a los actores del Sistema en el territorio. </a:t>
            </a:r>
            <a:endParaRPr lang="es-MX" dirty="0"/>
          </a:p>
          <a:p>
            <a:pPr marL="508000" indent="-457200" algn="just">
              <a:lnSpc>
                <a:spcPct val="115000"/>
              </a:lnSpc>
              <a:spcBef>
                <a:spcPts val="0"/>
              </a:spcBef>
              <a:buSzPts val="2800"/>
            </a:pPr>
            <a:r>
              <a:rPr lang="es-MX" b="1" dirty="0" smtClean="0">
                <a:solidFill>
                  <a:schemeClr val="dk1"/>
                </a:solidFill>
              </a:rPr>
              <a:t>Hacer </a:t>
            </a:r>
            <a:r>
              <a:rPr lang="es-MX" b="1" dirty="0">
                <a:solidFill>
                  <a:schemeClr val="dk1"/>
                </a:solidFill>
              </a:rPr>
              <a:t>seguimiento a los actores del sistema en el territorio.</a:t>
            </a:r>
            <a:endParaRPr lang="es-MX" dirty="0"/>
          </a:p>
          <a:p>
            <a:pPr marL="508000" indent="-457200" algn="just">
              <a:lnSpc>
                <a:spcPct val="115000"/>
              </a:lnSpc>
              <a:spcBef>
                <a:spcPts val="0"/>
              </a:spcBef>
              <a:buSzPts val="2800"/>
            </a:pPr>
            <a:r>
              <a:rPr lang="es-MX" b="1" dirty="0" smtClean="0">
                <a:solidFill>
                  <a:schemeClr val="dk1"/>
                </a:solidFill>
              </a:rPr>
              <a:t>Formular </a:t>
            </a:r>
            <a:r>
              <a:rPr lang="es-MX" b="1" dirty="0">
                <a:solidFill>
                  <a:schemeClr val="dk1"/>
                </a:solidFill>
              </a:rPr>
              <a:t>e implementar plan de acción para la implementación de la PPSS en el marco de su competencia. </a:t>
            </a:r>
            <a:endParaRPr lang="es-MX" dirty="0"/>
          </a:p>
          <a:p>
            <a:pPr marL="508000" indent="-457200" algn="just">
              <a:lnSpc>
                <a:spcPct val="115000"/>
              </a:lnSpc>
              <a:spcBef>
                <a:spcPts val="0"/>
              </a:spcBef>
              <a:buSzPts val="2800"/>
            </a:pPr>
            <a:r>
              <a:rPr lang="es-MX" b="1" dirty="0" smtClean="0">
                <a:solidFill>
                  <a:schemeClr val="dk1"/>
                </a:solidFill>
              </a:rPr>
              <a:t>Socializar </a:t>
            </a:r>
            <a:r>
              <a:rPr lang="es-MX" b="1" dirty="0">
                <a:solidFill>
                  <a:schemeClr val="dk1"/>
                </a:solidFill>
              </a:rPr>
              <a:t>el plan de acción y permitir su seguimiento por parte de la ciudadanía, el Ministerio de Salud y Protección Social y los entes de control. </a:t>
            </a:r>
            <a:endParaRPr lang="es-MX" dirty="0"/>
          </a:p>
          <a:p>
            <a:pPr marL="508000" indent="-457200" algn="just">
              <a:lnSpc>
                <a:spcPct val="115000"/>
              </a:lnSpc>
              <a:spcBef>
                <a:spcPts val="0"/>
              </a:spcBef>
              <a:buSzPts val="2800"/>
            </a:pPr>
            <a:r>
              <a:rPr lang="es-MX" b="1" dirty="0" smtClean="0">
                <a:solidFill>
                  <a:schemeClr val="dk1"/>
                </a:solidFill>
              </a:rPr>
              <a:t>Respetar</a:t>
            </a:r>
            <a:r>
              <a:rPr lang="es-MX" b="1" dirty="0">
                <a:solidFill>
                  <a:schemeClr val="dk1"/>
                </a:solidFill>
              </a:rPr>
              <a:t>, promover y proteger el derecho a la participación. </a:t>
            </a:r>
            <a:endParaRPr lang="es-MX" dirty="0"/>
          </a:p>
          <a:p>
            <a:pPr marL="508000" indent="-457200" algn="just">
              <a:lnSpc>
                <a:spcPct val="115000"/>
              </a:lnSpc>
              <a:spcBef>
                <a:spcPts val="0"/>
              </a:spcBef>
              <a:buSzPts val="2800"/>
            </a:pPr>
            <a:r>
              <a:rPr lang="es-MX" b="1" dirty="0" smtClean="0">
                <a:solidFill>
                  <a:schemeClr val="dk1"/>
                </a:solidFill>
              </a:rPr>
              <a:t>Realizar </a:t>
            </a:r>
            <a:r>
              <a:rPr lang="es-MX" b="1" dirty="0">
                <a:solidFill>
                  <a:schemeClr val="dk1"/>
                </a:solidFill>
              </a:rPr>
              <a:t>monitoreo, seguimiento y evaluación para el cumplimiento de la PPSS</a:t>
            </a:r>
            <a:endParaRPr lang="es-MX" dirty="0"/>
          </a:p>
          <a:p>
            <a:endParaRPr lang="es-CO" dirty="0"/>
          </a:p>
        </p:txBody>
      </p:sp>
      <p:sp>
        <p:nvSpPr>
          <p:cNvPr id="3" name="Título 2"/>
          <p:cNvSpPr>
            <a:spLocks noGrp="1"/>
          </p:cNvSpPr>
          <p:nvPr>
            <p:ph type="title"/>
          </p:nvPr>
        </p:nvSpPr>
        <p:spPr/>
        <p:txBody>
          <a:bodyPr>
            <a:normAutofit/>
          </a:bodyPr>
          <a:lstStyle/>
          <a:p>
            <a:r>
              <a:rPr lang="en-US" b="1" i="1" dirty="0">
                <a:solidFill>
                  <a:srgbClr val="0039AC"/>
                </a:solidFill>
              </a:rPr>
              <a:t>RESPONSABILIDADES DE LA AUTORIDAD SANITARIA EN LA POLITICA</a:t>
            </a:r>
            <a:endParaRPr lang="es-CO" b="1" i="1" dirty="0">
              <a:solidFill>
                <a:srgbClr val="0039AC"/>
              </a:solidFill>
            </a:endParaRPr>
          </a:p>
        </p:txBody>
      </p:sp>
    </p:spTree>
    <p:extLst>
      <p:ext uri="{BB962C8B-B14F-4D97-AF65-F5344CB8AC3E}">
        <p14:creationId xmlns:p14="http://schemas.microsoft.com/office/powerpoint/2010/main" val="679223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83771" y="1446801"/>
            <a:ext cx="10659292" cy="4549050"/>
          </a:xfrm>
        </p:spPr>
        <p:txBody>
          <a:bodyPr>
            <a:normAutofit fontScale="92500" lnSpcReduction="10000"/>
          </a:bodyPr>
          <a:lstStyle/>
          <a:p>
            <a:pPr algn="just">
              <a:lnSpc>
                <a:spcPct val="115000"/>
              </a:lnSpc>
              <a:spcBef>
                <a:spcPts val="0"/>
              </a:spcBef>
              <a:buClr>
                <a:schemeClr val="dk2"/>
              </a:buClr>
              <a:buSzPts val="2800"/>
            </a:pPr>
            <a:r>
              <a:rPr lang="es-MX" dirty="0">
                <a:solidFill>
                  <a:srgbClr val="000000"/>
                </a:solidFill>
                <a:latin typeface="Arial"/>
                <a:ea typeface="Arial"/>
                <a:cs typeface="Arial"/>
                <a:sym typeface="Arial"/>
              </a:rPr>
              <a:t>Garantizar el derecho a la participación social en salud </a:t>
            </a:r>
            <a:endParaRPr lang="es-MX" dirty="0"/>
          </a:p>
          <a:p>
            <a:pPr marL="565150" lvl="0" indent="-387350" algn="just">
              <a:lnSpc>
                <a:spcPct val="115000"/>
              </a:lnSpc>
              <a:spcBef>
                <a:spcPts val="0"/>
              </a:spcBef>
              <a:buClr>
                <a:schemeClr val="dk2"/>
              </a:buClr>
              <a:buSzPts val="2800"/>
              <a:buNone/>
            </a:pPr>
            <a:endParaRPr lang="es-MX" dirty="0">
              <a:solidFill>
                <a:srgbClr val="000000"/>
              </a:solidFill>
              <a:latin typeface="Arial"/>
              <a:ea typeface="Arial"/>
              <a:cs typeface="Arial"/>
              <a:sym typeface="Arial"/>
            </a:endParaRPr>
          </a:p>
          <a:p>
            <a:pPr algn="just">
              <a:lnSpc>
                <a:spcPct val="115000"/>
              </a:lnSpc>
              <a:spcBef>
                <a:spcPts val="0"/>
              </a:spcBef>
              <a:buClr>
                <a:schemeClr val="dk2"/>
              </a:buClr>
              <a:buSzPts val="2800"/>
            </a:pPr>
            <a:r>
              <a:rPr lang="es-MX" dirty="0">
                <a:solidFill>
                  <a:srgbClr val="000000"/>
                </a:solidFill>
                <a:latin typeface="Arial"/>
                <a:ea typeface="Arial"/>
                <a:cs typeface="Arial"/>
                <a:sym typeface="Arial"/>
              </a:rPr>
              <a:t>Hacer respetar, promover y proteger el derecho a la participación</a:t>
            </a:r>
            <a:endParaRPr lang="es-MX" dirty="0"/>
          </a:p>
          <a:p>
            <a:pPr marL="565150" lvl="0" indent="-387350" algn="just">
              <a:lnSpc>
                <a:spcPct val="115000"/>
              </a:lnSpc>
              <a:spcBef>
                <a:spcPts val="0"/>
              </a:spcBef>
              <a:buClr>
                <a:schemeClr val="dk2"/>
              </a:buClr>
              <a:buSzPts val="2800"/>
              <a:buNone/>
            </a:pPr>
            <a:endParaRPr lang="es-MX" dirty="0">
              <a:solidFill>
                <a:srgbClr val="000000"/>
              </a:solidFill>
              <a:latin typeface="Arial"/>
              <a:ea typeface="Arial"/>
              <a:cs typeface="Arial"/>
              <a:sym typeface="Arial"/>
            </a:endParaRPr>
          </a:p>
          <a:p>
            <a:pPr algn="just">
              <a:lnSpc>
                <a:spcPct val="115000"/>
              </a:lnSpc>
              <a:spcBef>
                <a:spcPts val="0"/>
              </a:spcBef>
              <a:buClr>
                <a:schemeClr val="dk2"/>
              </a:buClr>
              <a:buSzPts val="2800"/>
            </a:pPr>
            <a:r>
              <a:rPr lang="es-MX" dirty="0">
                <a:solidFill>
                  <a:srgbClr val="000000"/>
                </a:solidFill>
                <a:latin typeface="Arial"/>
                <a:ea typeface="Arial"/>
                <a:cs typeface="Arial"/>
                <a:sym typeface="Arial"/>
              </a:rPr>
              <a:t>Desarrollar las estrategias de comunicación, gestión y educación para empoderar y generar cultura de la salud en los usuarios que tienen relación con la EAPB</a:t>
            </a:r>
            <a:endParaRPr lang="es-MX" dirty="0"/>
          </a:p>
          <a:p>
            <a:pPr marL="565150" lvl="0" indent="-387350" algn="just">
              <a:lnSpc>
                <a:spcPct val="115000"/>
              </a:lnSpc>
              <a:spcBef>
                <a:spcPts val="0"/>
              </a:spcBef>
              <a:buClr>
                <a:schemeClr val="dk2"/>
              </a:buClr>
              <a:buSzPts val="2800"/>
              <a:buNone/>
            </a:pPr>
            <a:endParaRPr lang="es-MX" dirty="0">
              <a:solidFill>
                <a:srgbClr val="000000"/>
              </a:solidFill>
              <a:latin typeface="Arial"/>
              <a:ea typeface="Arial"/>
              <a:cs typeface="Arial"/>
              <a:sym typeface="Arial"/>
            </a:endParaRPr>
          </a:p>
          <a:p>
            <a:pPr marL="508000" indent="-457200" algn="just">
              <a:lnSpc>
                <a:spcPct val="115000"/>
              </a:lnSpc>
              <a:spcBef>
                <a:spcPts val="0"/>
              </a:spcBef>
              <a:buClr>
                <a:schemeClr val="dk2"/>
              </a:buClr>
              <a:buSzPts val="2800"/>
            </a:pPr>
            <a:r>
              <a:rPr lang="es-MX" dirty="0" smtClean="0">
                <a:solidFill>
                  <a:srgbClr val="000000"/>
                </a:solidFill>
                <a:latin typeface="Arial"/>
                <a:ea typeface="Arial"/>
                <a:cs typeface="Arial"/>
                <a:sym typeface="Arial"/>
              </a:rPr>
              <a:t>Generar </a:t>
            </a:r>
            <a:r>
              <a:rPr lang="es-MX" dirty="0">
                <a:solidFill>
                  <a:srgbClr val="000000"/>
                </a:solidFill>
                <a:latin typeface="Arial"/>
                <a:ea typeface="Arial"/>
                <a:cs typeface="Arial"/>
                <a:sym typeface="Arial"/>
              </a:rPr>
              <a:t>condiciones para  fortalecer el control social y las veedurías </a:t>
            </a:r>
            <a:endParaRPr lang="es-MX" dirty="0"/>
          </a:p>
          <a:p>
            <a:endParaRPr lang="es-CO" dirty="0"/>
          </a:p>
        </p:txBody>
      </p:sp>
      <p:sp>
        <p:nvSpPr>
          <p:cNvPr id="3" name="Título 2"/>
          <p:cNvSpPr>
            <a:spLocks noGrp="1"/>
          </p:cNvSpPr>
          <p:nvPr>
            <p:ph type="title"/>
          </p:nvPr>
        </p:nvSpPr>
        <p:spPr>
          <a:xfrm>
            <a:off x="1985554" y="561703"/>
            <a:ext cx="7315200" cy="770710"/>
          </a:xfrm>
        </p:spPr>
        <p:txBody>
          <a:bodyPr>
            <a:normAutofit/>
          </a:bodyPr>
          <a:lstStyle/>
          <a:p>
            <a:r>
              <a:rPr lang="en-US" b="1" i="1" dirty="0">
                <a:solidFill>
                  <a:srgbClr val="0039AC"/>
                </a:solidFill>
              </a:rPr>
              <a:t>Responsabilidades de las EAPB</a:t>
            </a:r>
            <a:endParaRPr lang="es-CO" b="1" i="1" dirty="0">
              <a:solidFill>
                <a:srgbClr val="0039AC"/>
              </a:solidFill>
            </a:endParaRPr>
          </a:p>
        </p:txBody>
      </p:sp>
    </p:spTree>
    <p:extLst>
      <p:ext uri="{BB962C8B-B14F-4D97-AF65-F5344CB8AC3E}">
        <p14:creationId xmlns:p14="http://schemas.microsoft.com/office/powerpoint/2010/main" val="281849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78822" y="1384663"/>
            <a:ext cx="11665131" cy="4572000"/>
          </a:xfrm>
        </p:spPr>
        <p:txBody>
          <a:bodyPr>
            <a:normAutofit lnSpcReduction="10000"/>
          </a:bodyPr>
          <a:lstStyle/>
          <a:p>
            <a:pPr marL="571500" indent="-571500" algn="just">
              <a:lnSpc>
                <a:spcPct val="100000"/>
              </a:lnSpc>
              <a:spcBef>
                <a:spcPts val="0"/>
              </a:spcBef>
              <a:buClr>
                <a:srgbClr val="000000"/>
              </a:buClr>
              <a:buSzPts val="4400"/>
              <a:buFont typeface="Arial"/>
              <a:buChar char="-"/>
            </a:pPr>
            <a:r>
              <a:rPr lang="en-US" b="1" dirty="0">
                <a:solidFill>
                  <a:schemeClr val="tx1"/>
                </a:solidFill>
                <a:latin typeface="Arial"/>
                <a:ea typeface="Arial"/>
                <a:cs typeface="Arial"/>
                <a:sym typeface="Arial"/>
              </a:rPr>
              <a:t>Públicas y privadas</a:t>
            </a:r>
          </a:p>
          <a:p>
            <a:pPr marL="0" lvl="0" indent="0" algn="just">
              <a:lnSpc>
                <a:spcPct val="100000"/>
              </a:lnSpc>
              <a:spcBef>
                <a:spcPts val="0"/>
              </a:spcBef>
              <a:buClr>
                <a:srgbClr val="000000"/>
              </a:buClr>
              <a:buSzPts val="4400"/>
              <a:buNone/>
            </a:pPr>
            <a:endParaRPr lang="es-MX" dirty="0" smtClean="0">
              <a:solidFill>
                <a:srgbClr val="000000"/>
              </a:solidFill>
              <a:latin typeface="Arial"/>
              <a:ea typeface="Arial"/>
              <a:cs typeface="Arial"/>
              <a:sym typeface="Arial"/>
            </a:endParaRPr>
          </a:p>
          <a:p>
            <a:pPr marL="571500" lvl="0" indent="-571500" algn="just">
              <a:lnSpc>
                <a:spcPct val="100000"/>
              </a:lnSpc>
              <a:spcBef>
                <a:spcPts val="0"/>
              </a:spcBef>
              <a:buClr>
                <a:srgbClr val="000000"/>
              </a:buClr>
              <a:buSzPts val="4400"/>
              <a:buFont typeface="Arial"/>
              <a:buChar char="-"/>
            </a:pPr>
            <a:r>
              <a:rPr lang="es-MX" dirty="0" smtClean="0">
                <a:solidFill>
                  <a:srgbClr val="000000"/>
                </a:solidFill>
                <a:latin typeface="Arial"/>
                <a:ea typeface="Arial"/>
                <a:cs typeface="Arial"/>
                <a:sym typeface="Arial"/>
              </a:rPr>
              <a:t>Fortalecer </a:t>
            </a:r>
            <a:r>
              <a:rPr lang="es-MX" dirty="0">
                <a:solidFill>
                  <a:srgbClr val="000000"/>
                </a:solidFill>
                <a:latin typeface="Arial"/>
                <a:ea typeface="Arial"/>
                <a:cs typeface="Arial"/>
                <a:sym typeface="Arial"/>
              </a:rPr>
              <a:t>la institucionalidad en salud para garantizar el  derecho a la participación de los usuarios</a:t>
            </a:r>
            <a:endParaRPr lang="es-MX" dirty="0"/>
          </a:p>
          <a:p>
            <a:pPr marL="571500" lvl="0" indent="-292100" algn="just">
              <a:lnSpc>
                <a:spcPct val="100000"/>
              </a:lnSpc>
              <a:spcBef>
                <a:spcPts val="0"/>
              </a:spcBef>
              <a:buClr>
                <a:srgbClr val="000000"/>
              </a:buClr>
              <a:buSzPts val="4400"/>
              <a:buNone/>
            </a:pPr>
            <a:endParaRPr lang="es-MX" dirty="0">
              <a:solidFill>
                <a:srgbClr val="000000"/>
              </a:solidFill>
              <a:latin typeface="Arial"/>
              <a:ea typeface="Arial"/>
              <a:cs typeface="Arial"/>
              <a:sym typeface="Arial"/>
            </a:endParaRPr>
          </a:p>
          <a:p>
            <a:pPr marL="571500" lvl="0" indent="-571500" algn="just">
              <a:lnSpc>
                <a:spcPct val="100000"/>
              </a:lnSpc>
              <a:spcBef>
                <a:spcPts val="0"/>
              </a:spcBef>
              <a:buClr>
                <a:srgbClr val="000000"/>
              </a:buClr>
              <a:buSzPts val="4400"/>
              <a:buFont typeface="Arial"/>
              <a:buChar char="-"/>
            </a:pPr>
            <a:r>
              <a:rPr lang="es-MX" dirty="0">
                <a:solidFill>
                  <a:srgbClr val="000000"/>
                </a:solidFill>
                <a:latin typeface="Arial"/>
                <a:ea typeface="Arial"/>
                <a:cs typeface="Arial"/>
                <a:sym typeface="Arial"/>
              </a:rPr>
              <a:t>Desarrollar estrategias de comunicación, gestión y educación para empoderar a los usuarios y generar una cultura de la salud</a:t>
            </a:r>
            <a:endParaRPr lang="es-MX" dirty="0"/>
          </a:p>
          <a:p>
            <a:pPr marL="0" lvl="0" indent="0" algn="just">
              <a:lnSpc>
                <a:spcPct val="100000"/>
              </a:lnSpc>
              <a:spcBef>
                <a:spcPts val="0"/>
              </a:spcBef>
              <a:buNone/>
            </a:pPr>
            <a:endParaRPr lang="es-MX" dirty="0">
              <a:solidFill>
                <a:srgbClr val="000000"/>
              </a:solidFill>
              <a:latin typeface="Arial"/>
              <a:ea typeface="Arial"/>
              <a:cs typeface="Arial"/>
              <a:sym typeface="Arial"/>
            </a:endParaRPr>
          </a:p>
          <a:p>
            <a:pPr marL="0" lvl="0" indent="0" algn="just">
              <a:lnSpc>
                <a:spcPct val="100000"/>
              </a:lnSpc>
              <a:spcBef>
                <a:spcPts val="0"/>
              </a:spcBef>
              <a:buNone/>
            </a:pPr>
            <a:r>
              <a:rPr lang="es-MX" dirty="0">
                <a:solidFill>
                  <a:srgbClr val="000000"/>
                </a:solidFill>
                <a:latin typeface="Arial"/>
                <a:ea typeface="Arial"/>
                <a:cs typeface="Arial"/>
                <a:sym typeface="Arial"/>
              </a:rPr>
              <a:t>-  Realizar las acciones establecidas por el Ministerio de  Salud en la resolución 2063 – 2017 para la garantía del derecho a la participación </a:t>
            </a:r>
            <a:r>
              <a:rPr lang="es-MX" dirty="0" smtClean="0">
                <a:solidFill>
                  <a:srgbClr val="000000"/>
                </a:solidFill>
                <a:latin typeface="Arial"/>
                <a:ea typeface="Arial"/>
                <a:cs typeface="Arial"/>
                <a:sym typeface="Arial"/>
              </a:rPr>
              <a:t>social.</a:t>
            </a:r>
            <a:endParaRPr lang="es-MX" dirty="0"/>
          </a:p>
          <a:p>
            <a:endParaRPr lang="es-CO" dirty="0"/>
          </a:p>
        </p:txBody>
      </p:sp>
      <p:sp>
        <p:nvSpPr>
          <p:cNvPr id="3" name="Título 2"/>
          <p:cNvSpPr>
            <a:spLocks noGrp="1"/>
          </p:cNvSpPr>
          <p:nvPr>
            <p:ph type="title"/>
          </p:nvPr>
        </p:nvSpPr>
        <p:spPr>
          <a:xfrm>
            <a:off x="2332808" y="469629"/>
            <a:ext cx="7757160" cy="797468"/>
          </a:xfrm>
        </p:spPr>
        <p:txBody>
          <a:bodyPr>
            <a:normAutofit/>
          </a:bodyPr>
          <a:lstStyle/>
          <a:p>
            <a:r>
              <a:rPr lang="en-US" b="1" i="1" dirty="0">
                <a:solidFill>
                  <a:srgbClr val="0039AC"/>
                </a:solidFill>
              </a:rPr>
              <a:t>Responsabilidades de las IPS </a:t>
            </a:r>
            <a:endParaRPr lang="es-CO" b="1" i="1" dirty="0">
              <a:solidFill>
                <a:srgbClr val="0039AC"/>
              </a:solidFill>
            </a:endParaRPr>
          </a:p>
        </p:txBody>
      </p:sp>
    </p:spTree>
    <p:extLst>
      <p:ext uri="{BB962C8B-B14F-4D97-AF65-F5344CB8AC3E}">
        <p14:creationId xmlns:p14="http://schemas.microsoft.com/office/powerpoint/2010/main" val="429034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9988" t="39708" r="14426" b="26873"/>
          <a:stretch/>
        </p:blipFill>
        <p:spPr>
          <a:xfrm>
            <a:off x="783770" y="1240972"/>
            <a:ext cx="10802983" cy="4911634"/>
          </a:xfrm>
          <a:prstGeom prst="rect">
            <a:avLst/>
          </a:prstGeom>
        </p:spPr>
      </p:pic>
      <p:sp>
        <p:nvSpPr>
          <p:cNvPr id="3" name="Título 2"/>
          <p:cNvSpPr>
            <a:spLocks noGrp="1"/>
          </p:cNvSpPr>
          <p:nvPr>
            <p:ph type="title"/>
          </p:nvPr>
        </p:nvSpPr>
        <p:spPr>
          <a:xfrm>
            <a:off x="2952205" y="587829"/>
            <a:ext cx="5956664" cy="653143"/>
          </a:xfrm>
        </p:spPr>
        <p:txBody>
          <a:bodyPr>
            <a:normAutofit fontScale="90000"/>
          </a:bodyPr>
          <a:lstStyle/>
          <a:p>
            <a:pPr lvl="0"/>
            <a:r>
              <a:rPr lang="es-MX" b="1" i="1" dirty="0">
                <a:solidFill>
                  <a:srgbClr val="0039AC"/>
                </a:solidFill>
                <a:sym typeface="Arial"/>
              </a:rPr>
              <a:t>Obligatoriedad de las líneas por entidad</a:t>
            </a:r>
            <a:br>
              <a:rPr lang="es-MX" b="1" i="1" dirty="0">
                <a:solidFill>
                  <a:srgbClr val="0039AC"/>
                </a:solidFill>
                <a:sym typeface="Arial"/>
              </a:rPr>
            </a:br>
            <a:endParaRPr lang="es-CO" b="1" i="1" dirty="0">
              <a:solidFill>
                <a:srgbClr val="0039AC"/>
              </a:solidFill>
            </a:endParaRPr>
          </a:p>
        </p:txBody>
      </p:sp>
    </p:spTree>
    <p:extLst>
      <p:ext uri="{BB962C8B-B14F-4D97-AF65-F5344CB8AC3E}">
        <p14:creationId xmlns:p14="http://schemas.microsoft.com/office/powerpoint/2010/main" val="311248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22514"/>
            <a:ext cx="10515600" cy="770709"/>
          </a:xfrm>
        </p:spPr>
        <p:txBody>
          <a:bodyPr>
            <a:normAutofit fontScale="90000"/>
          </a:bodyPr>
          <a:lstStyle/>
          <a:p>
            <a:pPr lvl="0"/>
            <a:r>
              <a:rPr lang="en-US" b="1" i="1" dirty="0">
                <a:solidFill>
                  <a:srgbClr val="0039AC"/>
                </a:solidFill>
                <a:sym typeface="Arial"/>
              </a:rPr>
              <a:t>IPS PRIVADAS</a:t>
            </a:r>
            <a:r>
              <a:rPr lang="en-US" dirty="0"/>
              <a:t/>
            </a:r>
            <a:br>
              <a:rPr lang="en-US" dirty="0"/>
            </a:br>
            <a:endParaRPr lang="es-CO" dirty="0"/>
          </a:p>
        </p:txBody>
      </p:sp>
      <p:sp>
        <p:nvSpPr>
          <p:cNvPr id="3" name="Marcador de contenido 2"/>
          <p:cNvSpPr>
            <a:spLocks noGrp="1"/>
          </p:cNvSpPr>
          <p:nvPr>
            <p:ph sz="half" idx="1"/>
          </p:nvPr>
        </p:nvSpPr>
        <p:spPr>
          <a:xfrm>
            <a:off x="444137" y="1293224"/>
            <a:ext cx="7694023" cy="3778752"/>
          </a:xfrm>
        </p:spPr>
        <p:txBody>
          <a:bodyPr>
            <a:normAutofit fontScale="70000" lnSpcReduction="20000"/>
          </a:bodyPr>
          <a:lstStyle/>
          <a:p>
            <a:pPr marL="0" lvl="0" indent="0" algn="just">
              <a:lnSpc>
                <a:spcPct val="107000"/>
              </a:lnSpc>
              <a:spcBef>
                <a:spcPts val="0"/>
              </a:spcBef>
              <a:buNone/>
            </a:pPr>
            <a:r>
              <a:rPr lang="es-MX" dirty="0">
                <a:solidFill>
                  <a:srgbClr val="000000"/>
                </a:solidFill>
                <a:latin typeface="Calibri"/>
                <a:ea typeface="Calibri"/>
                <a:cs typeface="Calibri"/>
                <a:sym typeface="Calibri"/>
              </a:rPr>
              <a:t> Actividades que deben programar las IPS con sus asociaciones de usuarios, cuyo alcance esta dado en el marco de sus competencias y responsabilidades en el sistema de salud, teniendo presente la normatividad vigente sobre la materia, en especial la Ley 1751 de 2015, el modelo de atención en salud, Resoluciones 3202 de 2016, Resolución 3280 de 2018, Resolución 3100 de 2019. </a:t>
            </a:r>
          </a:p>
          <a:p>
            <a:pPr marL="0" lvl="0" indent="0" algn="just">
              <a:lnSpc>
                <a:spcPct val="107000"/>
              </a:lnSpc>
              <a:spcBef>
                <a:spcPts val="1098"/>
              </a:spcBef>
              <a:buNone/>
            </a:pPr>
            <a:r>
              <a:rPr lang="es-MX" dirty="0">
                <a:solidFill>
                  <a:srgbClr val="000000"/>
                </a:solidFill>
                <a:latin typeface="Calibri"/>
                <a:ea typeface="Calibri"/>
                <a:cs typeface="Calibri"/>
                <a:sym typeface="Calibri"/>
              </a:rPr>
              <a:t>Para el caso de las atenciones y actividades de promoción y prevención se deberá tener en cuenta lo que en el marco de la implementación de la Resolución 3280 de 2018 se haya concertado entre prestador y administradora de planes de beneficios, así como lo generado en el marco de la emergencia que considere acciones contempladas dentro del eje de cultura de la salud. </a:t>
            </a:r>
            <a:endParaRPr lang="es-CO" dirty="0"/>
          </a:p>
        </p:txBody>
      </p:sp>
      <p:pic>
        <p:nvPicPr>
          <p:cNvPr id="7" name="Marcador de contenido 6"/>
          <p:cNvPicPr>
            <a:picLocks noGrp="1" noChangeAspect="1"/>
          </p:cNvPicPr>
          <p:nvPr>
            <p:ph sz="half" idx="2"/>
          </p:nvPr>
        </p:nvPicPr>
        <p:blipFill>
          <a:blip r:embed="rId2"/>
          <a:stretch>
            <a:fillRect/>
          </a:stretch>
        </p:blipFill>
        <p:spPr>
          <a:xfrm>
            <a:off x="8386353" y="1502229"/>
            <a:ext cx="3239589" cy="3474719"/>
          </a:xfrm>
          <a:prstGeom prst="rect">
            <a:avLst/>
          </a:prstGeom>
        </p:spPr>
      </p:pic>
      <p:sp>
        <p:nvSpPr>
          <p:cNvPr id="6" name="Google Shape;307;p26"/>
          <p:cNvSpPr txBox="1"/>
          <p:nvPr/>
        </p:nvSpPr>
        <p:spPr>
          <a:xfrm>
            <a:off x="444137" y="5071975"/>
            <a:ext cx="11416936"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rgbClr val="000000"/>
                </a:solidFill>
                <a:latin typeface="Arial"/>
                <a:ea typeface="Arial"/>
                <a:cs typeface="Arial"/>
                <a:sym typeface="Arial"/>
              </a:rPr>
              <a:t>Resolución</a:t>
            </a:r>
            <a:r>
              <a:rPr lang="en-US" sz="1000" b="0" i="0" u="none" strike="noStrike" cap="none" dirty="0">
                <a:solidFill>
                  <a:srgbClr val="000000"/>
                </a:solidFill>
                <a:latin typeface="Arial"/>
                <a:ea typeface="Arial"/>
                <a:cs typeface="Arial"/>
                <a:sym typeface="Arial"/>
              </a:rPr>
              <a:t> 3202 de 2016: Manual </a:t>
            </a:r>
            <a:r>
              <a:rPr lang="en-US" sz="1000" b="0" i="0" u="none" strike="noStrike" cap="none" dirty="0" err="1">
                <a:solidFill>
                  <a:srgbClr val="000000"/>
                </a:solidFill>
                <a:latin typeface="Arial"/>
                <a:ea typeface="Arial"/>
                <a:cs typeface="Arial"/>
                <a:sym typeface="Arial"/>
              </a:rPr>
              <a:t>Metodológico</a:t>
            </a:r>
            <a:r>
              <a:rPr lang="en-US" sz="1000" b="0" i="0" u="none" strike="noStrike" cap="none" dirty="0">
                <a:solidFill>
                  <a:srgbClr val="000000"/>
                </a:solidFill>
                <a:latin typeface="Arial"/>
                <a:ea typeface="Arial"/>
                <a:cs typeface="Arial"/>
                <a:sym typeface="Arial"/>
              </a:rPr>
              <a:t> para la </a:t>
            </a:r>
            <a:r>
              <a:rPr lang="en-US" sz="1000" b="0" i="0" u="none" strike="noStrike" cap="none" dirty="0" err="1">
                <a:solidFill>
                  <a:srgbClr val="000000"/>
                </a:solidFill>
                <a:latin typeface="Arial"/>
                <a:ea typeface="Arial"/>
                <a:cs typeface="Arial"/>
                <a:sym typeface="Arial"/>
              </a:rPr>
              <a:t>elaboración</a:t>
            </a:r>
            <a:r>
              <a:rPr lang="en-US" sz="1000" b="0" i="0" u="none" strike="noStrike" cap="none" dirty="0">
                <a:solidFill>
                  <a:srgbClr val="000000"/>
                </a:solidFill>
                <a:latin typeface="Arial"/>
                <a:ea typeface="Arial"/>
                <a:cs typeface="Arial"/>
                <a:sym typeface="Arial"/>
              </a:rPr>
              <a:t> e </a:t>
            </a:r>
            <a:r>
              <a:rPr lang="en-US" sz="1000" b="0" i="0" u="none" strike="noStrike" cap="none" dirty="0" err="1">
                <a:solidFill>
                  <a:srgbClr val="000000"/>
                </a:solidFill>
                <a:latin typeface="Arial"/>
                <a:ea typeface="Arial"/>
                <a:cs typeface="Arial"/>
                <a:sym typeface="Arial"/>
              </a:rPr>
              <a:t>implementación</a:t>
            </a:r>
            <a:r>
              <a:rPr lang="en-US" sz="1000" b="0" i="0" u="none" strike="noStrike" cap="none" dirty="0">
                <a:solidFill>
                  <a:srgbClr val="000000"/>
                </a:solidFill>
                <a:latin typeface="Arial"/>
                <a:ea typeface="Arial"/>
                <a:cs typeface="Arial"/>
                <a:sym typeface="Arial"/>
              </a:rPr>
              <a:t> de las </a:t>
            </a:r>
            <a:r>
              <a:rPr lang="en-US" sz="1000" b="0" i="0" u="none" strike="noStrike" cap="none" dirty="0" err="1">
                <a:solidFill>
                  <a:srgbClr val="000000"/>
                </a:solidFill>
                <a:latin typeface="Arial"/>
                <a:ea typeface="Arial"/>
                <a:cs typeface="Arial"/>
                <a:sym typeface="Arial"/>
              </a:rPr>
              <a:t>Rutas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Integrales</a:t>
            </a:r>
            <a:r>
              <a:rPr lang="en-US" sz="1000" b="0" i="0" u="none" strike="noStrike" cap="none" dirty="0">
                <a:solidFill>
                  <a:srgbClr val="000000"/>
                </a:solidFill>
                <a:latin typeface="Arial"/>
                <a:ea typeface="Arial"/>
                <a:cs typeface="Arial"/>
                <a:sym typeface="Arial"/>
              </a:rPr>
              <a:t> de Atención </a:t>
            </a:r>
            <a:r>
              <a:rPr lang="en-US" sz="1000" b="0" i="0" u="none" strike="noStrike" cap="none" dirty="0" err="1">
                <a:solidFill>
                  <a:srgbClr val="000000"/>
                </a:solidFill>
                <a:latin typeface="Arial"/>
                <a:ea typeface="Arial"/>
                <a:cs typeface="Arial"/>
                <a:sym typeface="Arial"/>
              </a:rPr>
              <a:t>en</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(RIAS)</a:t>
            </a:r>
            <a:endParaRPr sz="1000" dirty="0"/>
          </a:p>
          <a:p>
            <a:pPr marL="0" marR="0" lvl="0" indent="0" algn="l" rtl="0">
              <a:lnSpc>
                <a:spcPct val="100000"/>
              </a:lnSpc>
              <a:spcBef>
                <a:spcPts val="0"/>
              </a:spcBef>
              <a:spcAft>
                <a:spcPts val="0"/>
              </a:spcAft>
              <a:buNone/>
            </a:pPr>
            <a:r>
              <a:rPr lang="en-US" sz="1000" b="0" i="0" u="none" strike="noStrike" cap="none" dirty="0" err="1">
                <a:solidFill>
                  <a:srgbClr val="000000"/>
                </a:solidFill>
                <a:latin typeface="Arial"/>
                <a:ea typeface="Arial"/>
                <a:cs typeface="Arial"/>
                <a:sym typeface="Arial"/>
              </a:rPr>
              <a:t>Resolución</a:t>
            </a:r>
            <a:r>
              <a:rPr lang="en-US" sz="1000" b="0" i="0" u="none" strike="noStrike" cap="none" dirty="0">
                <a:solidFill>
                  <a:srgbClr val="000000"/>
                </a:solidFill>
                <a:latin typeface="Arial"/>
                <a:ea typeface="Arial"/>
                <a:cs typeface="Arial"/>
                <a:sym typeface="Arial"/>
              </a:rPr>
              <a:t> 3280 de 2018: </a:t>
            </a:r>
            <a:r>
              <a:rPr lang="en-US" sz="1000" b="0" i="0" u="none" strike="noStrike" cap="none" dirty="0" err="1">
                <a:solidFill>
                  <a:srgbClr val="000000"/>
                </a:solidFill>
                <a:latin typeface="Arial"/>
                <a:ea typeface="Arial"/>
                <a:cs typeface="Arial"/>
                <a:sym typeface="Arial"/>
              </a:rPr>
              <a:t>Lineamientos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técnicos</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operativos</a:t>
            </a:r>
            <a:r>
              <a:rPr lang="en-US" sz="1000" b="0" i="0" u="none" strike="noStrike" cap="none" dirty="0">
                <a:solidFill>
                  <a:srgbClr val="000000"/>
                </a:solidFill>
                <a:latin typeface="Arial"/>
                <a:ea typeface="Arial"/>
                <a:cs typeface="Arial"/>
                <a:sym typeface="Arial"/>
              </a:rPr>
              <a:t> de la </a:t>
            </a:r>
            <a:r>
              <a:rPr lang="en-US" sz="1000" b="0" i="0" u="none" strike="noStrike" cap="none" dirty="0" err="1">
                <a:solidFill>
                  <a:srgbClr val="000000"/>
                </a:solidFill>
                <a:latin typeface="Arial"/>
                <a:ea typeface="Arial"/>
                <a:cs typeface="Arial"/>
                <a:sym typeface="Arial"/>
              </a:rPr>
              <a:t>Ruta</a:t>
            </a:r>
            <a:r>
              <a:rPr lang="en-US" sz="1000" b="0" i="0" u="none" strike="noStrike" cap="none" dirty="0">
                <a:solidFill>
                  <a:srgbClr val="000000"/>
                </a:solidFill>
                <a:latin typeface="Arial"/>
                <a:ea typeface="Arial"/>
                <a:cs typeface="Arial"/>
                <a:sym typeface="Arial"/>
              </a:rPr>
              <a:t> Integral de Atención para la </a:t>
            </a:r>
            <a:r>
              <a:rPr lang="en-US" sz="1000" b="0" i="0" u="none" strike="noStrike" cap="none" dirty="0" err="1">
                <a:solidFill>
                  <a:srgbClr val="000000"/>
                </a:solidFill>
                <a:latin typeface="Arial"/>
                <a:ea typeface="Arial"/>
                <a:cs typeface="Arial"/>
                <a:sym typeface="Arial"/>
              </a:rPr>
              <a:t>Promoción</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Mantenimiento</a:t>
            </a:r>
            <a:r>
              <a:rPr lang="en-US" sz="1000" b="0" i="0" u="none" strike="noStrike" cap="none" dirty="0">
                <a:solidFill>
                  <a:srgbClr val="000000"/>
                </a:solidFill>
                <a:latin typeface="Arial"/>
                <a:ea typeface="Arial"/>
                <a:cs typeface="Arial"/>
                <a:sym typeface="Arial"/>
              </a:rPr>
              <a:t> de la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Ruta</a:t>
            </a:r>
            <a:r>
              <a:rPr lang="en-US" sz="1000" b="0" i="0" u="none" strike="noStrike" cap="none" dirty="0">
                <a:solidFill>
                  <a:srgbClr val="000000"/>
                </a:solidFill>
                <a:latin typeface="Arial"/>
                <a:ea typeface="Arial"/>
                <a:cs typeface="Arial"/>
                <a:sym typeface="Arial"/>
              </a:rPr>
              <a:t> Integral de Atención </a:t>
            </a:r>
            <a:r>
              <a:rPr lang="en-US" sz="1000" b="0" i="0" u="none" strike="noStrike" cap="none" dirty="0" err="1">
                <a:solidFill>
                  <a:srgbClr val="000000"/>
                </a:solidFill>
                <a:latin typeface="Arial"/>
                <a:ea typeface="Arial"/>
                <a:cs typeface="Arial"/>
                <a:sym typeface="Arial"/>
              </a:rPr>
              <a:t>en</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para la </a:t>
            </a:r>
            <a:r>
              <a:rPr lang="en-US" sz="1000" b="0" i="0" u="none" strike="noStrike" cap="none" dirty="0" err="1">
                <a:solidFill>
                  <a:srgbClr val="000000"/>
                </a:solidFill>
                <a:latin typeface="Arial"/>
                <a:ea typeface="Arial"/>
                <a:cs typeface="Arial"/>
                <a:sym typeface="Arial"/>
              </a:rPr>
              <a:t>Población</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Materno</a:t>
            </a:r>
            <a:r>
              <a:rPr lang="en-US" sz="1000" b="0" i="0" u="none" strike="noStrike" cap="none" dirty="0">
                <a:solidFill>
                  <a:srgbClr val="000000"/>
                </a:solidFill>
                <a:latin typeface="Arial"/>
                <a:ea typeface="Arial"/>
                <a:cs typeface="Arial"/>
                <a:sym typeface="Arial"/>
              </a:rPr>
              <a:t> Perinatal </a:t>
            </a:r>
            <a:endParaRPr sz="1000" dirty="0"/>
          </a:p>
          <a:p>
            <a:pPr marL="0" marR="0" lvl="0" indent="0" algn="l" rtl="0">
              <a:lnSpc>
                <a:spcPct val="100000"/>
              </a:lnSpc>
              <a:spcBef>
                <a:spcPts val="0"/>
              </a:spcBef>
              <a:spcAft>
                <a:spcPts val="0"/>
              </a:spcAft>
              <a:buNone/>
            </a:pPr>
            <a:r>
              <a:rPr lang="en-US" sz="1000" b="0" i="0" u="none" strike="noStrike" cap="none" dirty="0" err="1">
                <a:solidFill>
                  <a:srgbClr val="000000"/>
                </a:solidFill>
                <a:latin typeface="Arial"/>
                <a:ea typeface="Arial"/>
                <a:cs typeface="Arial"/>
                <a:sym typeface="Arial"/>
              </a:rPr>
              <a:t>Resolución</a:t>
            </a:r>
            <a:r>
              <a:rPr lang="en-US" sz="1000" b="0" i="0" u="none" strike="noStrike" cap="none" dirty="0">
                <a:solidFill>
                  <a:srgbClr val="000000"/>
                </a:solidFill>
                <a:latin typeface="Arial"/>
                <a:ea typeface="Arial"/>
                <a:cs typeface="Arial"/>
                <a:sym typeface="Arial"/>
              </a:rPr>
              <a:t> 3100: </a:t>
            </a:r>
            <a:r>
              <a:rPr lang="en-US" sz="1000" b="0" i="0" u="none" strike="noStrike" cap="none" dirty="0" err="1">
                <a:solidFill>
                  <a:srgbClr val="000000"/>
                </a:solidFill>
                <a:latin typeface="Arial"/>
                <a:ea typeface="Arial"/>
                <a:cs typeface="Arial"/>
                <a:sym typeface="Arial"/>
              </a:rPr>
              <a:t>Procedimientos</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condiciones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inscripción</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los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prestadores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servicios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y de </a:t>
            </a:r>
            <a:r>
              <a:rPr lang="en-US" sz="1000" b="0" i="0" u="none" strike="noStrike" cap="none" dirty="0" err="1">
                <a:solidFill>
                  <a:srgbClr val="000000"/>
                </a:solidFill>
                <a:latin typeface="Arial"/>
                <a:ea typeface="Arial"/>
                <a:cs typeface="Arial"/>
                <a:sym typeface="Arial"/>
              </a:rPr>
              <a:t>habilitación</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los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servicios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y se </a:t>
            </a:r>
            <a:r>
              <a:rPr lang="en-US" sz="1000" b="0" i="0" u="none" strike="noStrike" cap="none" dirty="0" err="1">
                <a:solidFill>
                  <a:srgbClr val="000000"/>
                </a:solidFill>
                <a:latin typeface="Arial"/>
                <a:ea typeface="Arial"/>
                <a:cs typeface="Arial"/>
                <a:sym typeface="Arial"/>
              </a:rPr>
              <a:t>adopta</a:t>
            </a:r>
            <a:r>
              <a:rPr lang="en-US" sz="1000" b="0" i="0" u="none" strike="noStrike" cap="none" dirty="0">
                <a:solidFill>
                  <a:srgbClr val="000000"/>
                </a:solidFill>
                <a:latin typeface="Arial"/>
                <a:ea typeface="Arial"/>
                <a:cs typeface="Arial"/>
                <a:sym typeface="Arial"/>
              </a:rPr>
              <a:t> el Manual de </a:t>
            </a:r>
            <a:r>
              <a:rPr lang="en-US" sz="1000" b="0" i="0" u="none" strike="noStrike" cap="none" dirty="0" err="1">
                <a:solidFill>
                  <a:srgbClr val="000000"/>
                </a:solidFill>
                <a:latin typeface="Arial"/>
                <a:ea typeface="Arial"/>
                <a:cs typeface="Arial"/>
                <a:sym typeface="Arial"/>
              </a:rPr>
              <a:t>Inscripción</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Prestadores</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Habilitación</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Servicios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a:t>
            </a:r>
            <a:endParaRPr sz="1000" dirty="0"/>
          </a:p>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Ley 1751 de 2015: </a:t>
            </a:r>
            <a:r>
              <a:rPr lang="en-US" sz="1000" b="0" i="0" u="none" strike="noStrike" cap="none" dirty="0" err="1">
                <a:solidFill>
                  <a:srgbClr val="000000"/>
                </a:solidFill>
                <a:latin typeface="Arial"/>
                <a:ea typeface="Arial"/>
                <a:cs typeface="Arial"/>
                <a:sym typeface="Arial"/>
              </a:rPr>
              <a:t>Garantizar</a:t>
            </a:r>
            <a:r>
              <a:rPr lang="en-US" sz="1000" b="0" i="0" u="none" strike="noStrike" cap="none" dirty="0">
                <a:solidFill>
                  <a:srgbClr val="000000"/>
                </a:solidFill>
                <a:latin typeface="Arial"/>
                <a:ea typeface="Arial"/>
                <a:cs typeface="Arial"/>
                <a:sym typeface="Arial"/>
              </a:rPr>
              <a:t> el Derecho fundamental a la </a:t>
            </a:r>
            <a:r>
              <a:rPr lang="en-US" sz="1000" b="0" i="0" u="none" strike="noStrike" cap="none" dirty="0" err="1">
                <a:solidFill>
                  <a:srgbClr val="000000"/>
                </a:solidFill>
                <a:latin typeface="Arial"/>
                <a:ea typeface="Arial"/>
                <a:cs typeface="Arial"/>
                <a:sym typeface="Arial"/>
              </a:rPr>
              <a:t>salud</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regularlo</a:t>
            </a:r>
            <a:r>
              <a:rPr lang="en-US" sz="1000" b="0" i="0" u="none" strike="noStrike" cap="none" dirty="0">
                <a:solidFill>
                  <a:srgbClr val="000000"/>
                </a:solidFill>
                <a:latin typeface="Arial"/>
                <a:ea typeface="Arial"/>
                <a:cs typeface="Arial"/>
                <a:sym typeface="Arial"/>
              </a:rPr>
              <a:t> y </a:t>
            </a:r>
            <a:r>
              <a:rPr lang="en-US" sz="1000" b="0" i="0" u="none" strike="noStrike" cap="none" dirty="0" err="1">
                <a:solidFill>
                  <a:srgbClr val="000000"/>
                </a:solidFill>
                <a:latin typeface="Arial"/>
                <a:ea typeface="Arial"/>
                <a:cs typeface="Arial"/>
                <a:sym typeface="Arial"/>
              </a:rPr>
              <a:t>establecer</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sus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mecanismos</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protección</a:t>
            </a:r>
            <a:r>
              <a:rPr lang="en-US"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391898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109409"/>
            <a:ext cx="10515600" cy="1325563"/>
          </a:xfrm>
        </p:spPr>
        <p:txBody>
          <a:bodyPr>
            <a:normAutofit/>
          </a:bodyPr>
          <a:lstStyle/>
          <a:p>
            <a:r>
              <a:rPr lang="es-MX" sz="5400" b="1" dirty="0" smtClean="0">
                <a:solidFill>
                  <a:srgbClr val="0044A8"/>
                </a:solidFill>
                <a:latin typeface="Arial Black" panose="020B0A04020102020204" pitchFamily="34" charset="0"/>
              </a:rPr>
              <a:t>GRACIAS </a:t>
            </a:r>
            <a:endParaRPr lang="es-CO" sz="5400" b="1" dirty="0">
              <a:solidFill>
                <a:srgbClr val="0044A8"/>
              </a:solidFill>
              <a:latin typeface="Arial Black" panose="020B0A04020102020204" pitchFamily="34" charset="0"/>
            </a:endParaRPr>
          </a:p>
        </p:txBody>
      </p:sp>
      <p:pic>
        <p:nvPicPr>
          <p:cNvPr id="7" name="Marcador de contenido 6"/>
          <p:cNvPicPr>
            <a:picLocks noGrp="1" noChangeAspect="1"/>
          </p:cNvPicPr>
          <p:nvPr>
            <p:ph sz="half" idx="1"/>
          </p:nvPr>
        </p:nvPicPr>
        <p:blipFill rotWithShape="1">
          <a:blip r:embed="rId2"/>
          <a:srcRect l="35867" t="33766" r="24466" b="27398"/>
          <a:stretch/>
        </p:blipFill>
        <p:spPr>
          <a:xfrm>
            <a:off x="207936" y="863126"/>
            <a:ext cx="6050776" cy="4001738"/>
          </a:xfrm>
          <a:prstGeom prst="rect">
            <a:avLst/>
          </a:prstGeom>
        </p:spPr>
      </p:pic>
      <p:pic>
        <p:nvPicPr>
          <p:cNvPr id="8" name="Marcador de contenido 7"/>
          <p:cNvPicPr>
            <a:picLocks noGrp="1" noChangeAspect="1"/>
          </p:cNvPicPr>
          <p:nvPr>
            <p:ph sz="half" idx="2"/>
          </p:nvPr>
        </p:nvPicPr>
        <p:blipFill>
          <a:blip r:embed="rId3"/>
          <a:stretch>
            <a:fillRect/>
          </a:stretch>
        </p:blipFill>
        <p:spPr>
          <a:xfrm>
            <a:off x="6258712" y="1052534"/>
            <a:ext cx="5442508" cy="3812330"/>
          </a:xfrm>
          <a:prstGeom prst="rect">
            <a:avLst/>
          </a:prstGeom>
        </p:spPr>
      </p:pic>
      <p:sp>
        <p:nvSpPr>
          <p:cNvPr id="9" name="Rectángulo 8"/>
          <p:cNvSpPr/>
          <p:nvPr/>
        </p:nvSpPr>
        <p:spPr>
          <a:xfrm>
            <a:off x="9469465" y="1167669"/>
            <a:ext cx="2231755" cy="387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Tree>
    <p:extLst>
      <p:ext uri="{BB962C8B-B14F-4D97-AF65-F5344CB8AC3E}">
        <p14:creationId xmlns:p14="http://schemas.microsoft.com/office/powerpoint/2010/main" val="2806691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05840" y="1633695"/>
            <a:ext cx="8125097" cy="923330"/>
          </a:xfrm>
          <a:prstGeom prst="rect">
            <a:avLst/>
          </a:prstGeom>
          <a:noFill/>
        </p:spPr>
        <p:txBody>
          <a:bodyPr wrap="square" rtlCol="0">
            <a:spAutoFit/>
          </a:bodyPr>
          <a:lstStyle/>
          <a:p>
            <a:endParaRPr lang="es-MX" dirty="0"/>
          </a:p>
          <a:p>
            <a:endParaRPr lang="es-MX" dirty="0" smtClean="0"/>
          </a:p>
          <a:p>
            <a:endParaRPr lang="es-MX" dirty="0" smtClean="0"/>
          </a:p>
        </p:txBody>
      </p:sp>
      <p:sp>
        <p:nvSpPr>
          <p:cNvPr id="4" name="Título 3"/>
          <p:cNvSpPr>
            <a:spLocks noGrp="1"/>
          </p:cNvSpPr>
          <p:nvPr>
            <p:ph type="title"/>
          </p:nvPr>
        </p:nvSpPr>
        <p:spPr>
          <a:xfrm>
            <a:off x="838200" y="542441"/>
            <a:ext cx="10515600" cy="1283184"/>
          </a:xfrm>
        </p:spPr>
        <p:txBody>
          <a:bodyPr>
            <a:normAutofit/>
          </a:bodyPr>
          <a:lstStyle/>
          <a:p>
            <a:pPr lvl="0"/>
            <a:r>
              <a:rPr lang="en-US" b="1" i="1" dirty="0">
                <a:solidFill>
                  <a:srgbClr val="0039AC"/>
                </a:solidFill>
                <a:latin typeface="Arial"/>
                <a:ea typeface="Arial"/>
                <a:cs typeface="Arial"/>
                <a:sym typeface="Arial"/>
              </a:rPr>
              <a:t>OBJETIVOS DE LA CAPACITACIÓN</a:t>
            </a:r>
            <a:r>
              <a:rPr lang="en-US" b="1" i="1" dirty="0">
                <a:solidFill>
                  <a:srgbClr val="002060"/>
                </a:solidFill>
                <a:latin typeface="Arial"/>
                <a:ea typeface="Arial"/>
                <a:cs typeface="Arial"/>
                <a:sym typeface="Arial"/>
              </a:rPr>
              <a:t>  </a:t>
            </a:r>
            <a:r>
              <a:rPr lang="en-US" sz="800" dirty="0">
                <a:solidFill>
                  <a:srgbClr val="000000"/>
                </a:solidFill>
                <a:latin typeface="Arial"/>
                <a:ea typeface="Arial"/>
                <a:cs typeface="Arial"/>
                <a:sym typeface="Arial"/>
              </a:rPr>
              <a:t/>
            </a:r>
            <a:br>
              <a:rPr lang="en-US" sz="800" dirty="0">
                <a:solidFill>
                  <a:srgbClr val="000000"/>
                </a:solidFill>
                <a:latin typeface="Arial"/>
                <a:ea typeface="Arial"/>
                <a:cs typeface="Arial"/>
                <a:sym typeface="Arial"/>
              </a:rPr>
            </a:br>
            <a:endParaRPr lang="es-CO" dirty="0"/>
          </a:p>
        </p:txBody>
      </p:sp>
      <p:sp>
        <p:nvSpPr>
          <p:cNvPr id="5" name="Marcador de contenido 4"/>
          <p:cNvSpPr>
            <a:spLocks noGrp="1"/>
          </p:cNvSpPr>
          <p:nvPr>
            <p:ph sz="half" idx="1"/>
          </p:nvPr>
        </p:nvSpPr>
        <p:spPr/>
        <p:txBody>
          <a:bodyPr/>
          <a:lstStyle/>
          <a:p>
            <a:pPr lvl="0"/>
            <a:r>
              <a:rPr lang="es-MX" dirty="0">
                <a:solidFill>
                  <a:schemeClr val="dk1"/>
                </a:solidFill>
                <a:latin typeface="Arial"/>
                <a:ea typeface="Arial"/>
                <a:cs typeface="Arial"/>
                <a:sym typeface="Arial"/>
              </a:rPr>
              <a:t>Reconocer el propósito de la Política de Participación Social en </a:t>
            </a:r>
            <a:r>
              <a:rPr lang="es-MX" dirty="0" smtClean="0">
                <a:solidFill>
                  <a:schemeClr val="dk1"/>
                </a:solidFill>
                <a:latin typeface="Arial"/>
                <a:ea typeface="Arial"/>
                <a:cs typeface="Arial"/>
                <a:sym typeface="Arial"/>
              </a:rPr>
              <a:t>Salud.</a:t>
            </a:r>
          </a:p>
          <a:p>
            <a:pPr marL="0" lvl="0" indent="0">
              <a:buNone/>
            </a:pPr>
            <a:endParaRPr lang="es-MX" sz="2000" dirty="0">
              <a:solidFill>
                <a:schemeClr val="dk1"/>
              </a:solidFill>
              <a:latin typeface="Arial"/>
              <a:ea typeface="Arial"/>
              <a:cs typeface="Arial"/>
              <a:sym typeface="Arial"/>
            </a:endParaRPr>
          </a:p>
          <a:p>
            <a:pPr lvl="0"/>
            <a:r>
              <a:rPr lang="es-MX" dirty="0">
                <a:solidFill>
                  <a:schemeClr val="dk1"/>
                </a:solidFill>
                <a:latin typeface="Arial"/>
                <a:ea typeface="Arial"/>
                <a:cs typeface="Arial"/>
                <a:sym typeface="Arial"/>
              </a:rPr>
              <a:t>Identificar las intenciones de los ejes de la Política de Participación Social en Salud</a:t>
            </a:r>
            <a:endParaRPr lang="es-MX" sz="2000" dirty="0">
              <a:solidFill>
                <a:schemeClr val="dk1"/>
              </a:solidFill>
              <a:latin typeface="Arial"/>
              <a:ea typeface="Arial"/>
              <a:cs typeface="Arial"/>
              <a:sym typeface="Arial"/>
            </a:endParaRPr>
          </a:p>
          <a:p>
            <a:endParaRPr lang="es-CO" dirty="0"/>
          </a:p>
        </p:txBody>
      </p:sp>
      <p:pic>
        <p:nvPicPr>
          <p:cNvPr id="7" name="Marcador de contenido 6"/>
          <p:cNvPicPr>
            <a:picLocks noGrp="1" noChangeAspect="1"/>
          </p:cNvPicPr>
          <p:nvPr>
            <p:ph sz="half" idx="2"/>
          </p:nvPr>
        </p:nvPicPr>
        <p:blipFill>
          <a:blip r:embed="rId2"/>
          <a:stretch>
            <a:fillRect/>
          </a:stretch>
        </p:blipFill>
        <p:spPr>
          <a:xfrm>
            <a:off x="7194463" y="2403032"/>
            <a:ext cx="4208228" cy="3629778"/>
          </a:xfrm>
          <a:prstGeom prst="rect">
            <a:avLst/>
          </a:prstGeom>
        </p:spPr>
      </p:pic>
    </p:spTree>
    <p:extLst>
      <p:ext uri="{BB962C8B-B14F-4D97-AF65-F5344CB8AC3E}">
        <p14:creationId xmlns:p14="http://schemas.microsoft.com/office/powerpoint/2010/main" val="82813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normAutofit lnSpcReduction="10000"/>
          </a:bodyPr>
          <a:lstStyle/>
          <a:p>
            <a:pPr marL="209191" lvl="0" indent="0" algn="just">
              <a:lnSpc>
                <a:spcPct val="115000"/>
              </a:lnSpc>
              <a:spcBef>
                <a:spcPts val="0"/>
              </a:spcBef>
              <a:buSzPts val="3700"/>
              <a:buNone/>
            </a:pPr>
            <a:r>
              <a:rPr lang="es-MX" i="1" dirty="0"/>
              <a:t>Es un proceso social que garantiza a la ciudadanía </a:t>
            </a:r>
            <a:r>
              <a:rPr lang="es-MX" i="1" dirty="0">
                <a:solidFill>
                  <a:srgbClr val="FF0000"/>
                </a:solidFill>
              </a:rPr>
              <a:t>intervenir, incidir y decidir</a:t>
            </a:r>
            <a:r>
              <a:rPr lang="es-MX" i="1" dirty="0"/>
              <a:t> en el diagnóstico, formulación, planeación, ejecución y evaluación de las políticas públicas y  de las acciones en salud</a:t>
            </a:r>
            <a:r>
              <a:rPr lang="es-MX" dirty="0"/>
              <a:t>. </a:t>
            </a:r>
          </a:p>
          <a:p>
            <a:pPr marL="209192" lvl="0" indent="0" algn="just">
              <a:lnSpc>
                <a:spcPct val="115000"/>
              </a:lnSpc>
              <a:spcBef>
                <a:spcPts val="0"/>
              </a:spcBef>
              <a:buSzPts val="3700"/>
              <a:buNone/>
            </a:pPr>
            <a:endParaRPr lang="es-MX" dirty="0"/>
          </a:p>
          <a:p>
            <a:pPr marL="209192" lvl="0" indent="0" algn="just">
              <a:lnSpc>
                <a:spcPct val="115000"/>
              </a:lnSpc>
              <a:spcBef>
                <a:spcPts val="0"/>
              </a:spcBef>
              <a:buSzPts val="3700"/>
              <a:buNone/>
            </a:pPr>
            <a:endParaRPr lang="es-MX" sz="1400" i="1" dirty="0"/>
          </a:p>
          <a:p>
            <a:pPr marL="209192" lvl="0" indent="0" algn="just">
              <a:lnSpc>
                <a:spcPct val="115000"/>
              </a:lnSpc>
              <a:spcBef>
                <a:spcPts val="0"/>
              </a:spcBef>
              <a:buSzPts val="3700"/>
              <a:buNone/>
            </a:pPr>
            <a:endParaRPr lang="es-MX" sz="1400" i="1" dirty="0"/>
          </a:p>
          <a:p>
            <a:pPr marL="209192" lvl="0" indent="0" algn="just">
              <a:lnSpc>
                <a:spcPct val="115000"/>
              </a:lnSpc>
              <a:spcBef>
                <a:spcPts val="0"/>
              </a:spcBef>
              <a:buSzPts val="3700"/>
              <a:buNone/>
            </a:pPr>
            <a:r>
              <a:rPr lang="es-MX" i="1" dirty="0"/>
              <a:t>La participación está vinculada con el ejercicio de derechos y deberes, pues ella es considerada, al mismo tiempo , </a:t>
            </a:r>
            <a:r>
              <a:rPr lang="es-MX" i="1" dirty="0">
                <a:solidFill>
                  <a:srgbClr val="00B050"/>
                </a:solidFill>
              </a:rPr>
              <a:t>derecho y deber, </a:t>
            </a:r>
            <a:r>
              <a:rPr lang="es-MX" i="1" dirty="0"/>
              <a:t>ejercicio ciudadano para mantener su salud personal, familiar y comunitaria. Cumplimiento de responsabilidades.</a:t>
            </a:r>
            <a:endParaRPr lang="es-MX" dirty="0"/>
          </a:p>
          <a:p>
            <a:endParaRPr lang="es-CO" dirty="0"/>
          </a:p>
        </p:txBody>
      </p:sp>
      <p:sp>
        <p:nvSpPr>
          <p:cNvPr id="7" name="Título 6"/>
          <p:cNvSpPr>
            <a:spLocks noGrp="1"/>
          </p:cNvSpPr>
          <p:nvPr>
            <p:ph type="title"/>
          </p:nvPr>
        </p:nvSpPr>
        <p:spPr/>
        <p:txBody>
          <a:bodyPr/>
          <a:lstStyle/>
          <a:p>
            <a:pPr lvl="0">
              <a:lnSpc>
                <a:spcPct val="100000"/>
              </a:lnSpc>
              <a:spcBef>
                <a:spcPts val="0"/>
              </a:spcBef>
            </a:pPr>
            <a:r>
              <a:rPr lang="es-MX" b="1" i="1" dirty="0">
                <a:solidFill>
                  <a:srgbClr val="0044A8"/>
                </a:solidFill>
              </a:rPr>
              <a:t>Participación en </a:t>
            </a:r>
            <a:r>
              <a:rPr lang="es-MX" b="1" i="1" dirty="0" smtClean="0">
                <a:solidFill>
                  <a:srgbClr val="0044A8"/>
                </a:solidFill>
              </a:rPr>
              <a:t>salud Resolución </a:t>
            </a:r>
            <a:r>
              <a:rPr lang="es-MX" b="1" i="1" dirty="0">
                <a:solidFill>
                  <a:srgbClr val="0044A8"/>
                </a:solidFill>
              </a:rPr>
              <a:t>2063</a:t>
            </a:r>
            <a:endParaRPr lang="es-CO" dirty="0">
              <a:solidFill>
                <a:srgbClr val="0044A8"/>
              </a:solidFill>
            </a:endParaRPr>
          </a:p>
        </p:txBody>
      </p:sp>
    </p:spTree>
    <p:extLst>
      <p:ext uri="{BB962C8B-B14F-4D97-AF65-F5344CB8AC3E}">
        <p14:creationId xmlns:p14="http://schemas.microsoft.com/office/powerpoint/2010/main" val="422361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n-US" b="1" i="1" dirty="0">
                <a:solidFill>
                  <a:srgbClr val="0039AC"/>
                </a:solidFill>
                <a:latin typeface="Arial"/>
                <a:ea typeface="Arial"/>
                <a:cs typeface="Arial"/>
                <a:sym typeface="Arial"/>
              </a:rPr>
              <a:t>CONCEPTOS BÁSICOS </a:t>
            </a:r>
            <a:r>
              <a:rPr lang="en-US" sz="1050" dirty="0">
                <a:solidFill>
                  <a:srgbClr val="000000"/>
                </a:solidFill>
                <a:latin typeface="Arial"/>
                <a:ea typeface="Arial"/>
                <a:cs typeface="Arial"/>
                <a:sym typeface="Arial"/>
              </a:rPr>
              <a:t/>
            </a:r>
            <a:br>
              <a:rPr lang="en-US" sz="1050" dirty="0">
                <a:solidFill>
                  <a:srgbClr val="000000"/>
                </a:solidFill>
                <a:latin typeface="Arial"/>
                <a:ea typeface="Arial"/>
                <a:cs typeface="Arial"/>
                <a:sym typeface="Arial"/>
              </a:rPr>
            </a:br>
            <a:endParaRPr lang="es-CO" dirty="0"/>
          </a:p>
        </p:txBody>
      </p:sp>
      <p:sp>
        <p:nvSpPr>
          <p:cNvPr id="4" name="Marcador de contenido 3"/>
          <p:cNvSpPr>
            <a:spLocks noGrp="1"/>
          </p:cNvSpPr>
          <p:nvPr>
            <p:ph sz="half" idx="2"/>
          </p:nvPr>
        </p:nvSpPr>
        <p:spPr>
          <a:xfrm>
            <a:off x="6199321" y="3753335"/>
            <a:ext cx="5625885" cy="2433235"/>
          </a:xfrm>
          <a:solidFill>
            <a:schemeClr val="accent1">
              <a:lumMod val="40000"/>
              <a:lumOff val="6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lvl="0"/>
            <a:r>
              <a:rPr lang="es-MX" sz="2400" dirty="0">
                <a:solidFill>
                  <a:schemeClr val="dk1"/>
                </a:solidFill>
                <a:latin typeface="Arial"/>
                <a:ea typeface="Arial"/>
                <a:cs typeface="Arial"/>
                <a:sym typeface="Arial"/>
              </a:rPr>
              <a:t>La Política de Participación Social en Salud (PPSS), </a:t>
            </a:r>
            <a:r>
              <a:rPr lang="es-MX" sz="2400" b="1" dirty="0">
                <a:solidFill>
                  <a:schemeClr val="dk1"/>
                </a:solidFill>
                <a:latin typeface="Arial"/>
                <a:ea typeface="Arial"/>
                <a:cs typeface="Arial"/>
                <a:sym typeface="Arial"/>
              </a:rPr>
              <a:t>busca</a:t>
            </a:r>
            <a:r>
              <a:rPr lang="es-MX" sz="2400" dirty="0">
                <a:solidFill>
                  <a:schemeClr val="dk1"/>
                </a:solidFill>
                <a:latin typeface="Arial"/>
                <a:ea typeface="Arial"/>
                <a:cs typeface="Arial"/>
                <a:sym typeface="Arial"/>
              </a:rPr>
              <a:t> dar respuestas a las problemáticas, necesidades, dificultades, oportunidades, limitaciones y debilidades que afectan la participación social en salud.</a:t>
            </a:r>
            <a:endParaRPr lang="es-MX" sz="2400" dirty="0">
              <a:solidFill>
                <a:schemeClr val="lt1"/>
              </a:solidFill>
              <a:latin typeface="Arial"/>
              <a:ea typeface="Arial"/>
              <a:cs typeface="Arial"/>
              <a:sym typeface="Arial"/>
            </a:endParaRPr>
          </a:p>
        </p:txBody>
      </p:sp>
      <p:sp>
        <p:nvSpPr>
          <p:cNvPr id="5" name="Rectángulo 4"/>
          <p:cNvSpPr/>
          <p:nvPr/>
        </p:nvSpPr>
        <p:spPr>
          <a:xfrm>
            <a:off x="528234" y="1273606"/>
            <a:ext cx="5671088" cy="247972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lvl="0" algn="just">
              <a:buClr>
                <a:srgbClr val="000000"/>
              </a:buClr>
              <a:buSzPts val="3500"/>
            </a:pPr>
            <a:r>
              <a:rPr lang="es-MX" sz="2400" b="1" dirty="0">
                <a:latin typeface="Arial"/>
                <a:ea typeface="Arial"/>
                <a:cs typeface="Arial"/>
                <a:sym typeface="Arial"/>
              </a:rPr>
              <a:t>¿Que es una política pública?</a:t>
            </a:r>
            <a:endParaRPr lang="es-MX" sz="2400" dirty="0"/>
          </a:p>
          <a:p>
            <a:pPr lvl="0">
              <a:buClr>
                <a:srgbClr val="000000"/>
              </a:buClr>
              <a:buSzPts val="3100"/>
            </a:pPr>
            <a:r>
              <a:rPr lang="es-MX" sz="2400" b="1" dirty="0">
                <a:latin typeface="Arial"/>
                <a:ea typeface="Arial"/>
                <a:cs typeface="Arial"/>
                <a:sym typeface="Arial"/>
              </a:rPr>
              <a:t> </a:t>
            </a:r>
            <a:endParaRPr lang="es-MX" sz="2400" dirty="0">
              <a:latin typeface="Arial"/>
              <a:ea typeface="Arial"/>
              <a:cs typeface="Arial"/>
              <a:sym typeface="Arial"/>
            </a:endParaRPr>
          </a:p>
          <a:p>
            <a:pPr lvl="0">
              <a:buClr>
                <a:srgbClr val="000000"/>
              </a:buClr>
              <a:buSzPts val="3100"/>
            </a:pPr>
            <a:r>
              <a:rPr lang="es-MX" sz="2400" dirty="0">
                <a:latin typeface="Arial"/>
                <a:ea typeface="Arial"/>
                <a:cs typeface="Arial"/>
                <a:sym typeface="Arial"/>
              </a:rPr>
              <a:t>Conjunto de objetivos considerados necesarios o deseables que buscan modificar una situación percibida como insatisfactoria o problemática. </a:t>
            </a:r>
            <a:endParaRPr lang="es-MX" sz="2400" dirty="0">
              <a:solidFill>
                <a:srgbClr val="000000"/>
              </a:solidFill>
              <a:latin typeface="Arial"/>
              <a:ea typeface="Arial"/>
              <a:cs typeface="Arial"/>
              <a:sym typeface="Arial"/>
            </a:endParaRPr>
          </a:p>
        </p:txBody>
      </p:sp>
      <p:pic>
        <p:nvPicPr>
          <p:cNvPr id="6" name="Google Shape;85;p2"/>
          <p:cNvPicPr preferRelativeResize="0"/>
          <p:nvPr/>
        </p:nvPicPr>
        <p:blipFill rotWithShape="1">
          <a:blip r:embed="rId2">
            <a:alphaModFix/>
          </a:blip>
          <a:srcRect/>
          <a:stretch/>
        </p:blipFill>
        <p:spPr>
          <a:xfrm>
            <a:off x="7289502" y="1273606"/>
            <a:ext cx="3853779" cy="2198013"/>
          </a:xfrm>
          <a:prstGeom prst="rect">
            <a:avLst/>
          </a:prstGeom>
          <a:noFill/>
          <a:ln>
            <a:noFill/>
          </a:ln>
        </p:spPr>
      </p:pic>
      <p:pic>
        <p:nvPicPr>
          <p:cNvPr id="7" name="Imagen 6"/>
          <p:cNvPicPr>
            <a:picLocks noChangeAspect="1"/>
          </p:cNvPicPr>
          <p:nvPr/>
        </p:nvPicPr>
        <p:blipFill>
          <a:blip r:embed="rId3"/>
          <a:stretch>
            <a:fillRect/>
          </a:stretch>
        </p:blipFill>
        <p:spPr>
          <a:xfrm>
            <a:off x="1116331" y="3991820"/>
            <a:ext cx="3853006" cy="2194750"/>
          </a:xfrm>
          <a:prstGeom prst="rect">
            <a:avLst/>
          </a:prstGeom>
        </p:spPr>
      </p:pic>
    </p:spTree>
    <p:extLst>
      <p:ext uri="{BB962C8B-B14F-4D97-AF65-F5344CB8AC3E}">
        <p14:creationId xmlns:p14="http://schemas.microsoft.com/office/powerpoint/2010/main" val="3331765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6637" t="28386" r="20150" b="4756"/>
          <a:stretch/>
        </p:blipFill>
        <p:spPr>
          <a:xfrm>
            <a:off x="165462" y="365124"/>
            <a:ext cx="11188337" cy="5966007"/>
          </a:xfrm>
          <a:prstGeom prst="rect">
            <a:avLst/>
          </a:prstGeom>
        </p:spPr>
      </p:pic>
    </p:spTree>
    <p:extLst>
      <p:ext uri="{BB962C8B-B14F-4D97-AF65-F5344CB8AC3E}">
        <p14:creationId xmlns:p14="http://schemas.microsoft.com/office/powerpoint/2010/main" val="3090952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i="1" dirty="0" smtClean="0">
                <a:solidFill>
                  <a:srgbClr val="0039AC"/>
                </a:solidFill>
                <a:latin typeface="Arial"/>
                <a:cs typeface="Arial"/>
                <a:sym typeface="Arial"/>
              </a:rPr>
              <a:t>LINEAMIENTOS</a:t>
            </a:r>
            <a:endParaRPr lang="es-CO" dirty="0"/>
          </a:p>
        </p:txBody>
      </p:sp>
      <p:sp>
        <p:nvSpPr>
          <p:cNvPr id="3" name="Marcador de contenido 2"/>
          <p:cNvSpPr>
            <a:spLocks noGrp="1"/>
          </p:cNvSpPr>
          <p:nvPr>
            <p:ph sz="half" idx="1"/>
          </p:nvPr>
        </p:nvSpPr>
        <p:spPr>
          <a:xfrm>
            <a:off x="263471" y="1580827"/>
            <a:ext cx="5346915" cy="4451983"/>
          </a:xfrm>
        </p:spPr>
        <p:txBody>
          <a:bodyPr/>
          <a:lstStyle/>
          <a:p>
            <a:pPr marL="0" lvl="0" indent="0">
              <a:buNone/>
            </a:pPr>
            <a:r>
              <a:rPr lang="es-MX" b="1" i="1" dirty="0">
                <a:solidFill>
                  <a:schemeClr val="dk1"/>
                </a:solidFill>
                <a:latin typeface="Arial"/>
                <a:ea typeface="Arial"/>
                <a:cs typeface="Arial"/>
                <a:sym typeface="Arial"/>
              </a:rPr>
              <a:t>Son las orientaciones que se dan como respuesta a las necesidades de la ciudadanía, las organizaciones, y los trabajadores del sector salud para fortalecer los procesos de participación.</a:t>
            </a:r>
          </a:p>
          <a:p>
            <a:endParaRPr lang="es-CO" dirty="0"/>
          </a:p>
        </p:txBody>
      </p:sp>
      <p:pic>
        <p:nvPicPr>
          <p:cNvPr id="16" name="Marcador de contenido 15"/>
          <p:cNvPicPr>
            <a:picLocks noGrp="1" noChangeAspect="1"/>
          </p:cNvPicPr>
          <p:nvPr>
            <p:ph sz="half" idx="2"/>
          </p:nvPr>
        </p:nvPicPr>
        <p:blipFill>
          <a:blip r:embed="rId2"/>
          <a:stretch>
            <a:fillRect/>
          </a:stretch>
        </p:blipFill>
        <p:spPr>
          <a:xfrm>
            <a:off x="6905356" y="1288438"/>
            <a:ext cx="4448444" cy="3144857"/>
          </a:xfrm>
          <a:prstGeom prst="rect">
            <a:avLst/>
          </a:prstGeom>
        </p:spPr>
      </p:pic>
      <p:grpSp>
        <p:nvGrpSpPr>
          <p:cNvPr id="5" name="Google Shape;93;ge655f94089_0_760"/>
          <p:cNvGrpSpPr/>
          <p:nvPr/>
        </p:nvGrpSpPr>
        <p:grpSpPr>
          <a:xfrm>
            <a:off x="1357700" y="5062405"/>
            <a:ext cx="9996100" cy="1105342"/>
            <a:chOff x="9805" y="1596549"/>
            <a:chExt cx="11137338" cy="1758527"/>
          </a:xfrm>
        </p:grpSpPr>
        <p:sp>
          <p:nvSpPr>
            <p:cNvPr id="6" name="Google Shape;94;ge655f94089_0_760"/>
            <p:cNvSpPr/>
            <p:nvPr/>
          </p:nvSpPr>
          <p:spPr>
            <a:xfrm>
              <a:off x="9805" y="1596549"/>
              <a:ext cx="2930878" cy="1758527"/>
            </a:xfrm>
            <a:prstGeom prst="roundRect">
              <a:avLst>
                <a:gd name="adj" fmla="val 1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5;ge655f94089_0_760"/>
            <p:cNvSpPr txBox="1"/>
            <p:nvPr/>
          </p:nvSpPr>
          <p:spPr>
            <a:xfrm>
              <a:off x="61310" y="1648054"/>
              <a:ext cx="2827868" cy="1655517"/>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lt1"/>
                  </a:solidFill>
                  <a:latin typeface="Arial"/>
                  <a:ea typeface="Arial"/>
                  <a:cs typeface="Arial"/>
                  <a:sym typeface="Arial"/>
                </a:rPr>
                <a:t>2020</a:t>
              </a:r>
              <a:endParaRPr sz="6500" b="0" i="0" u="none" strike="noStrike" cap="none">
                <a:solidFill>
                  <a:schemeClr val="lt1"/>
                </a:solidFill>
                <a:latin typeface="Arial"/>
                <a:ea typeface="Arial"/>
                <a:cs typeface="Arial"/>
                <a:sym typeface="Arial"/>
              </a:endParaRPr>
            </a:p>
          </p:txBody>
        </p:sp>
        <p:sp>
          <p:nvSpPr>
            <p:cNvPr id="8" name="Google Shape;96;ge655f94089_0_760"/>
            <p:cNvSpPr/>
            <p:nvPr/>
          </p:nvSpPr>
          <p:spPr>
            <a:xfrm>
              <a:off x="3233772" y="2112384"/>
              <a:ext cx="621346" cy="726857"/>
            </a:xfrm>
            <a:prstGeom prst="rightArrow">
              <a:avLst>
                <a:gd name="adj1" fmla="val 60000"/>
                <a:gd name="adj2" fmla="val 50000"/>
              </a:avLst>
            </a:prstGeom>
            <a:solidFill>
              <a:srgbClr val="FFA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7;ge655f94089_0_760"/>
            <p:cNvSpPr txBox="1"/>
            <p:nvPr/>
          </p:nvSpPr>
          <p:spPr>
            <a:xfrm>
              <a:off x="3233772" y="2257755"/>
              <a:ext cx="434942" cy="4361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300"/>
                <a:buFont typeface="Arial"/>
                <a:buNone/>
              </a:pPr>
              <a:endParaRPr sz="3300" b="0" i="0" u="none" strike="noStrike" cap="none">
                <a:solidFill>
                  <a:schemeClr val="lt1"/>
                </a:solidFill>
                <a:latin typeface="Arial"/>
                <a:ea typeface="Arial"/>
                <a:cs typeface="Arial"/>
                <a:sym typeface="Arial"/>
              </a:endParaRPr>
            </a:p>
          </p:txBody>
        </p:sp>
        <p:sp>
          <p:nvSpPr>
            <p:cNvPr id="10" name="Google Shape;98;ge655f94089_0_760"/>
            <p:cNvSpPr/>
            <p:nvPr/>
          </p:nvSpPr>
          <p:spPr>
            <a:xfrm>
              <a:off x="4113035" y="1596549"/>
              <a:ext cx="2930878" cy="1758527"/>
            </a:xfrm>
            <a:prstGeom prst="roundRect">
              <a:avLst>
                <a:gd name="adj" fmla="val 10000"/>
              </a:avLst>
            </a:prstGeom>
            <a:solidFill>
              <a:srgbClr val="28F1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ge655f94089_0_760"/>
            <p:cNvSpPr txBox="1"/>
            <p:nvPr/>
          </p:nvSpPr>
          <p:spPr>
            <a:xfrm>
              <a:off x="4164540" y="1648054"/>
              <a:ext cx="2827868" cy="1655517"/>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lt1"/>
                  </a:solidFill>
                  <a:latin typeface="Arial"/>
                  <a:ea typeface="Arial"/>
                  <a:cs typeface="Arial"/>
                  <a:sym typeface="Arial"/>
                </a:rPr>
                <a:t>2021</a:t>
              </a:r>
              <a:endParaRPr sz="6500" b="0" i="0" u="none" strike="noStrike" cap="none">
                <a:solidFill>
                  <a:schemeClr val="lt1"/>
                </a:solidFill>
                <a:latin typeface="Arial"/>
                <a:ea typeface="Arial"/>
                <a:cs typeface="Arial"/>
                <a:sym typeface="Arial"/>
              </a:endParaRPr>
            </a:p>
          </p:txBody>
        </p:sp>
        <p:sp>
          <p:nvSpPr>
            <p:cNvPr id="12" name="Google Shape;100;ge655f94089_0_760"/>
            <p:cNvSpPr/>
            <p:nvPr/>
          </p:nvSpPr>
          <p:spPr>
            <a:xfrm>
              <a:off x="7337002" y="2112384"/>
              <a:ext cx="621346" cy="726857"/>
            </a:xfrm>
            <a:prstGeom prst="rightArrow">
              <a:avLst>
                <a:gd name="adj1" fmla="val 60000"/>
                <a:gd name="adj2" fmla="val 50000"/>
              </a:avLst>
            </a:prstGeom>
            <a:solidFill>
              <a:srgbClr val="009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ge655f94089_0_760"/>
            <p:cNvSpPr txBox="1"/>
            <p:nvPr/>
          </p:nvSpPr>
          <p:spPr>
            <a:xfrm>
              <a:off x="7337002" y="2257755"/>
              <a:ext cx="434942" cy="4361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300"/>
                <a:buFont typeface="Arial"/>
                <a:buNone/>
              </a:pPr>
              <a:endParaRPr sz="3300" b="0" i="0" u="none" strike="noStrike" cap="none">
                <a:solidFill>
                  <a:schemeClr val="lt1"/>
                </a:solidFill>
                <a:latin typeface="Arial"/>
                <a:ea typeface="Arial"/>
                <a:cs typeface="Arial"/>
                <a:sym typeface="Arial"/>
              </a:endParaRPr>
            </a:p>
          </p:txBody>
        </p:sp>
        <p:sp>
          <p:nvSpPr>
            <p:cNvPr id="14" name="Google Shape;102;ge655f94089_0_760"/>
            <p:cNvSpPr/>
            <p:nvPr/>
          </p:nvSpPr>
          <p:spPr>
            <a:xfrm>
              <a:off x="8216265" y="1596549"/>
              <a:ext cx="2930878" cy="1758527"/>
            </a:xfrm>
            <a:prstGeom prst="roundRect">
              <a:avLst>
                <a:gd name="adj" fmla="val 10000"/>
              </a:avLst>
            </a:prstGeom>
            <a:solidFill>
              <a:srgbClr val="0095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ge655f94089_0_760"/>
            <p:cNvSpPr txBox="1"/>
            <p:nvPr/>
          </p:nvSpPr>
          <p:spPr>
            <a:xfrm>
              <a:off x="8267770" y="1648054"/>
              <a:ext cx="2827868" cy="1655517"/>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dirty="0">
                  <a:solidFill>
                    <a:schemeClr val="lt1"/>
                  </a:solidFill>
                  <a:latin typeface="Arial"/>
                  <a:ea typeface="Arial"/>
                  <a:cs typeface="Arial"/>
                  <a:sym typeface="Arial"/>
                </a:rPr>
                <a:t>2022</a:t>
              </a:r>
              <a:endParaRPr sz="65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03468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38200" y="1844297"/>
            <a:ext cx="10515600" cy="4166209"/>
          </a:xfrm>
        </p:spPr>
        <p:txBody>
          <a:bodyPr>
            <a:normAutofit fontScale="92500" lnSpcReduction="20000"/>
          </a:bodyPr>
          <a:lstStyle/>
          <a:p>
            <a:pPr marL="0" lvl="0" indent="0" algn="ctr">
              <a:lnSpc>
                <a:spcPct val="115000"/>
              </a:lnSpc>
              <a:spcBef>
                <a:spcPts val="0"/>
              </a:spcBef>
              <a:buSzPts val="3700"/>
              <a:buNone/>
            </a:pPr>
            <a:r>
              <a:rPr lang="es-MX" dirty="0">
                <a:solidFill>
                  <a:schemeClr val="tx1"/>
                </a:solidFill>
                <a:latin typeface="Arial"/>
                <a:ea typeface="Arial"/>
                <a:cs typeface="Arial"/>
                <a:sym typeface="Arial"/>
              </a:rPr>
              <a:t>Definir y desarrollar las directrices que le permitan </a:t>
            </a:r>
            <a:r>
              <a:rPr lang="es-MX" b="1" dirty="0">
                <a:solidFill>
                  <a:schemeClr val="tx1"/>
                </a:solidFill>
                <a:latin typeface="Arial"/>
                <a:ea typeface="Arial"/>
                <a:cs typeface="Arial"/>
                <a:sym typeface="Arial"/>
              </a:rPr>
              <a:t>al Estado garantizar el derecho a la participación social en salud y su fortalecimiento </a:t>
            </a:r>
            <a:endParaRPr lang="es-MX" dirty="0">
              <a:solidFill>
                <a:schemeClr val="tx1"/>
              </a:solidFill>
            </a:endParaRPr>
          </a:p>
          <a:p>
            <a:pPr marL="0" lvl="0" indent="0" algn="ctr">
              <a:lnSpc>
                <a:spcPct val="115000"/>
              </a:lnSpc>
              <a:spcBef>
                <a:spcPts val="0"/>
              </a:spcBef>
              <a:buSzPts val="3700"/>
              <a:buNone/>
            </a:pPr>
            <a:endParaRPr lang="es-MX" b="1" dirty="0"/>
          </a:p>
          <a:p>
            <a:pPr marL="0" lvl="0" indent="0" algn="ctr">
              <a:lnSpc>
                <a:spcPct val="115000"/>
              </a:lnSpc>
              <a:spcBef>
                <a:spcPts val="0"/>
              </a:spcBef>
              <a:buSzPts val="3700"/>
              <a:buNone/>
            </a:pPr>
            <a:r>
              <a:rPr lang="es-MX" dirty="0">
                <a:solidFill>
                  <a:schemeClr val="tx1"/>
                </a:solidFill>
              </a:rPr>
              <a:t>y </a:t>
            </a:r>
            <a:r>
              <a:rPr lang="es-MX" b="1" dirty="0">
                <a:solidFill>
                  <a:srgbClr val="FF0000"/>
                </a:solidFill>
              </a:rPr>
              <a:t>a la ciudadanía la apropiación de mecanismos y condiciones para ejercer la participación social en salud en las decisiones</a:t>
            </a:r>
            <a:r>
              <a:rPr lang="es-MX" dirty="0"/>
              <a:t> </a:t>
            </a:r>
            <a:r>
              <a:rPr lang="es-MX" dirty="0">
                <a:solidFill>
                  <a:schemeClr val="tx1"/>
                </a:solidFill>
              </a:rPr>
              <a:t>para el cumplimiento del derecho fundamental a la salud</a:t>
            </a:r>
            <a:endParaRPr lang="es-MX" b="1" dirty="0">
              <a:solidFill>
                <a:schemeClr val="tx1"/>
              </a:solidFill>
              <a:latin typeface="Arial"/>
              <a:ea typeface="Arial"/>
              <a:cs typeface="Arial"/>
              <a:sym typeface="Arial"/>
            </a:endParaRPr>
          </a:p>
          <a:p>
            <a:pPr marL="0" lvl="0" indent="0" algn="ctr">
              <a:lnSpc>
                <a:spcPct val="115000"/>
              </a:lnSpc>
              <a:spcBef>
                <a:spcPts val="0"/>
              </a:spcBef>
              <a:buSzPts val="3700"/>
              <a:buNone/>
            </a:pPr>
            <a:endParaRPr lang="es-MX" b="1" dirty="0">
              <a:solidFill>
                <a:schemeClr val="tx1"/>
              </a:solidFill>
              <a:latin typeface="Arial"/>
              <a:ea typeface="Arial"/>
              <a:cs typeface="Arial"/>
              <a:sym typeface="Arial"/>
            </a:endParaRPr>
          </a:p>
          <a:p>
            <a:pPr marL="0" lvl="0" indent="0" algn="ctr">
              <a:lnSpc>
                <a:spcPct val="115000"/>
              </a:lnSpc>
              <a:spcBef>
                <a:spcPts val="0"/>
              </a:spcBef>
              <a:buSzPts val="3700"/>
              <a:buNone/>
            </a:pPr>
            <a:r>
              <a:rPr lang="es-MX" dirty="0">
                <a:solidFill>
                  <a:schemeClr val="tx1"/>
                </a:solidFill>
                <a:latin typeface="Arial"/>
                <a:ea typeface="Arial"/>
                <a:cs typeface="Arial"/>
                <a:sym typeface="Arial"/>
              </a:rPr>
              <a:t>Ley Estatutaria de Salud y en armonía con la Política de Atención Integral en Salud -PAIS</a:t>
            </a:r>
            <a:r>
              <a:rPr lang="es-MX" dirty="0">
                <a:latin typeface="Arial"/>
                <a:ea typeface="Arial"/>
                <a:cs typeface="Arial"/>
                <a:sym typeface="Arial"/>
              </a:rPr>
              <a:t>.</a:t>
            </a:r>
            <a:endParaRPr lang="es-MX" dirty="0"/>
          </a:p>
          <a:p>
            <a:endParaRPr lang="es-CO" dirty="0"/>
          </a:p>
        </p:txBody>
      </p:sp>
      <p:sp>
        <p:nvSpPr>
          <p:cNvPr id="3" name="Título 2"/>
          <p:cNvSpPr>
            <a:spLocks noGrp="1"/>
          </p:cNvSpPr>
          <p:nvPr>
            <p:ph type="title"/>
          </p:nvPr>
        </p:nvSpPr>
        <p:spPr>
          <a:xfrm>
            <a:off x="1115878" y="542441"/>
            <a:ext cx="9748434" cy="1148247"/>
          </a:xfrm>
        </p:spPr>
        <p:txBody>
          <a:bodyPr/>
          <a:lstStyle/>
          <a:p>
            <a:r>
              <a:rPr lang="en-US" b="1" i="1" dirty="0">
                <a:solidFill>
                  <a:srgbClr val="0039AC"/>
                </a:solidFill>
              </a:rPr>
              <a:t>¿</a:t>
            </a:r>
            <a:r>
              <a:rPr lang="en-US" b="1" i="1" dirty="0" err="1">
                <a:solidFill>
                  <a:srgbClr val="0039AC"/>
                </a:solidFill>
              </a:rPr>
              <a:t>Propósito</a:t>
            </a:r>
            <a:r>
              <a:rPr lang="en-US" b="1" i="1" dirty="0">
                <a:solidFill>
                  <a:srgbClr val="0039AC"/>
                </a:solidFill>
              </a:rPr>
              <a:t> de la Política de Participación Social en Salud?</a:t>
            </a:r>
            <a:endParaRPr lang="es-CO" dirty="0">
              <a:solidFill>
                <a:srgbClr val="0039AC"/>
              </a:solidFill>
            </a:endParaRPr>
          </a:p>
        </p:txBody>
      </p:sp>
    </p:spTree>
    <p:extLst>
      <p:ext uri="{BB962C8B-B14F-4D97-AF65-F5344CB8AC3E}">
        <p14:creationId xmlns:p14="http://schemas.microsoft.com/office/powerpoint/2010/main" val="4157742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Marcador de contenido 90"/>
          <p:cNvPicPr>
            <a:picLocks noGrp="1" noChangeAspect="1"/>
          </p:cNvPicPr>
          <p:nvPr>
            <p:ph idx="1"/>
          </p:nvPr>
        </p:nvPicPr>
        <p:blipFill rotWithShape="1">
          <a:blip r:embed="rId2"/>
          <a:srcRect l="41393" t="34520" r="14671" b="22148"/>
          <a:stretch/>
        </p:blipFill>
        <p:spPr>
          <a:xfrm>
            <a:off x="1348354" y="1069383"/>
            <a:ext cx="10005446" cy="5342194"/>
          </a:xfrm>
          <a:prstGeom prst="rect">
            <a:avLst/>
          </a:prstGeom>
        </p:spPr>
      </p:pic>
      <p:sp>
        <p:nvSpPr>
          <p:cNvPr id="3" name="Título 2"/>
          <p:cNvSpPr>
            <a:spLocks noGrp="1"/>
          </p:cNvSpPr>
          <p:nvPr>
            <p:ph type="title"/>
          </p:nvPr>
        </p:nvSpPr>
        <p:spPr>
          <a:xfrm>
            <a:off x="838200" y="131278"/>
            <a:ext cx="10515600" cy="1325563"/>
          </a:xfrm>
        </p:spPr>
        <p:txBody>
          <a:bodyPr>
            <a:normAutofit/>
          </a:bodyPr>
          <a:lstStyle/>
          <a:p>
            <a:r>
              <a:rPr lang="en-US" b="1" i="1" dirty="0">
                <a:solidFill>
                  <a:srgbClr val="0039AC"/>
                </a:solidFill>
              </a:rPr>
              <a:t>Política de Participación Social en Salud </a:t>
            </a:r>
            <a:endParaRPr lang="es-CO" b="1" i="1" dirty="0">
              <a:solidFill>
                <a:srgbClr val="0039AC"/>
              </a:solidFill>
            </a:endParaRPr>
          </a:p>
        </p:txBody>
      </p:sp>
    </p:spTree>
    <p:extLst>
      <p:ext uri="{BB962C8B-B14F-4D97-AF65-F5344CB8AC3E}">
        <p14:creationId xmlns:p14="http://schemas.microsoft.com/office/powerpoint/2010/main" val="3305954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b="1" i="1" dirty="0">
                <a:solidFill>
                  <a:srgbClr val="0039AC"/>
                </a:solidFill>
              </a:rPr>
              <a:t>OBJETIVOS DE  LA POLITICA DE PARTICIPACION SOCIAL EN SALUD</a:t>
            </a:r>
            <a:endParaRPr lang="es-CO" dirty="0">
              <a:solidFill>
                <a:srgbClr val="0039AC"/>
              </a:solidFill>
            </a:endParaRPr>
          </a:p>
        </p:txBody>
      </p:sp>
      <p:pic>
        <p:nvPicPr>
          <p:cNvPr id="7" name="Google Shape;125;p9"/>
          <p:cNvPicPr preferRelativeResize="0">
            <a:picLocks noGrp="1"/>
          </p:cNvPicPr>
          <p:nvPr>
            <p:ph idx="1"/>
          </p:nvPr>
        </p:nvPicPr>
        <p:blipFill rotWithShape="1">
          <a:blip r:embed="rId2">
            <a:alphaModFix/>
          </a:blip>
          <a:srcRect/>
          <a:stretch/>
        </p:blipFill>
        <p:spPr>
          <a:xfrm>
            <a:off x="604434" y="1690688"/>
            <a:ext cx="11298264" cy="4787603"/>
          </a:xfrm>
          <a:prstGeom prst="rect">
            <a:avLst/>
          </a:prstGeom>
          <a:noFill/>
          <a:ln>
            <a:noFill/>
          </a:ln>
        </p:spPr>
      </p:pic>
    </p:spTree>
    <p:extLst>
      <p:ext uri="{BB962C8B-B14F-4D97-AF65-F5344CB8AC3E}">
        <p14:creationId xmlns:p14="http://schemas.microsoft.com/office/powerpoint/2010/main" val="3041306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26F36F8D4988B468DF9EA1CC09DE01E" ma:contentTypeVersion="15" ma:contentTypeDescription="Crear nuevo documento." ma:contentTypeScope="" ma:versionID="69895d6c3e58b7847798026b2803da44">
  <xsd:schema xmlns:xsd="http://www.w3.org/2001/XMLSchema" xmlns:xs="http://www.w3.org/2001/XMLSchema" xmlns:p="http://schemas.microsoft.com/office/2006/metadata/properties" xmlns:ns2="67afa79c-f956-469a-b2a2-3987b937b82c" xmlns:ns3="40318a90-4da4-4441-9e0e-6dfa669c7e2f" targetNamespace="http://schemas.microsoft.com/office/2006/metadata/properties" ma:root="true" ma:fieldsID="83078aa52661b2d3dd60a3242bdff5f6" ns2:_="" ns3:_="">
    <xsd:import namespace="67afa79c-f956-469a-b2a2-3987b937b82c"/>
    <xsd:import namespace="40318a90-4da4-4441-9e0e-6dfa669c7e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fa79c-f956-469a-b2a2-3987b937b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d191b85d-90b7-43b0-b5cb-2fa257664d5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318a90-4da4-4441-9e0e-6dfa669c7e2f"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412e6d9a-5219-4027-b6c9-4440e128f10c}" ma:internalName="TaxCatchAll" ma:showField="CatchAllData" ma:web="40318a90-4da4-4441-9e0e-6dfa669c7e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18a90-4da4-4441-9e0e-6dfa669c7e2f" xsi:nil="true"/>
    <lcf76f155ced4ddcb4097134ff3c332f xmlns="67afa79c-f956-469a-b2a2-3987b937b8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2BA8A8-7897-4108-A205-A3D324069246}"/>
</file>

<file path=customXml/itemProps2.xml><?xml version="1.0" encoding="utf-8"?>
<ds:datastoreItem xmlns:ds="http://schemas.openxmlformats.org/officeDocument/2006/customXml" ds:itemID="{F30AD7CF-4069-44BE-8441-F375872E6511}"/>
</file>

<file path=customXml/itemProps3.xml><?xml version="1.0" encoding="utf-8"?>
<ds:datastoreItem xmlns:ds="http://schemas.openxmlformats.org/officeDocument/2006/customXml" ds:itemID="{16B1CCD8-E62B-428B-A8CC-A86738227E58}"/>
</file>

<file path=docProps/app.xml><?xml version="1.0" encoding="utf-8"?>
<Properties xmlns="http://schemas.openxmlformats.org/officeDocument/2006/extended-properties" xmlns:vt="http://schemas.openxmlformats.org/officeDocument/2006/docPropsVTypes">
  <Template/>
  <TotalTime>11860</TotalTime>
  <Words>879</Words>
  <Application>Microsoft Office PowerPoint</Application>
  <PresentationFormat>Panorámica</PresentationFormat>
  <Paragraphs>70</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Arial Black</vt:lpstr>
      <vt:lpstr>Arial Narrow</vt:lpstr>
      <vt:lpstr>Calibri</vt:lpstr>
      <vt:lpstr>Calibri Light</vt:lpstr>
      <vt:lpstr>Tema de Office</vt:lpstr>
      <vt:lpstr>POLÍTICA PÚBLICA DE PARTICIPACIÓN SOCIAL EN SALUD – (PPPSS) RESOLUCIÓN 2063   </vt:lpstr>
      <vt:lpstr>OBJETIVOS DE LA CAPACITACIÓN   </vt:lpstr>
      <vt:lpstr>Participación en salud Resolución 2063</vt:lpstr>
      <vt:lpstr>CONCEPTOS BÁSICOS  </vt:lpstr>
      <vt:lpstr>Presentación de PowerPoint</vt:lpstr>
      <vt:lpstr>LINEAMIENTOS</vt:lpstr>
      <vt:lpstr>¿Propósito de la Política de Participación Social en Salud?</vt:lpstr>
      <vt:lpstr>Política de Participación Social en Salud </vt:lpstr>
      <vt:lpstr>OBJETIVOS DE  LA POLITICA DE PARTICIPACION SOCIAL EN SALUD</vt:lpstr>
      <vt:lpstr>¿Qué se requiere para implementar los ejes de  la Política de Participación Social en Salud? </vt:lpstr>
      <vt:lpstr>RESPONSABILIDADES DE LA AUTORIDAD SANITARIA EN LA POLITICA</vt:lpstr>
      <vt:lpstr>Responsabilidades de las EAPB</vt:lpstr>
      <vt:lpstr>Responsabilidades de las IPS </vt:lpstr>
      <vt:lpstr>Obligatoriedad de las líneas por entidad </vt:lpstr>
      <vt:lpstr>IPS PRIVADAS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Iván Ruiz Figueroa</dc:creator>
  <cp:lastModifiedBy>Trabajo Social HBPI Equipo No 3</cp:lastModifiedBy>
  <cp:revision>227</cp:revision>
  <dcterms:created xsi:type="dcterms:W3CDTF">2020-07-08T21:58:26Z</dcterms:created>
  <dcterms:modified xsi:type="dcterms:W3CDTF">2022-10-28T18:19:58Z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0x010100326F36F8D4988B468DF9EA1CC09DE01E</vt:lpwstr>
  </property>
</Properties>
</file>